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1"/>
  </p:notesMasterIdLst>
  <p:sldIdLst>
    <p:sldId id="287" r:id="rId3"/>
    <p:sldId id="296" r:id="rId4"/>
    <p:sldId id="256" r:id="rId5"/>
    <p:sldId id="945" r:id="rId6"/>
    <p:sldId id="948" r:id="rId7"/>
    <p:sldId id="959" r:id="rId8"/>
    <p:sldId id="969" r:id="rId9"/>
    <p:sldId id="988" r:id="rId10"/>
    <p:sldId id="972" r:id="rId11"/>
    <p:sldId id="973" r:id="rId12"/>
    <p:sldId id="957" r:id="rId13"/>
    <p:sldId id="993" r:id="rId14"/>
    <p:sldId id="975" r:id="rId15"/>
    <p:sldId id="958" r:id="rId16"/>
    <p:sldId id="989" r:id="rId17"/>
    <p:sldId id="979" r:id="rId18"/>
    <p:sldId id="992" r:id="rId19"/>
    <p:sldId id="961" r:id="rId20"/>
    <p:sldId id="977" r:id="rId21"/>
    <p:sldId id="976" r:id="rId22"/>
    <p:sldId id="978" r:id="rId23"/>
    <p:sldId id="963" r:id="rId24"/>
    <p:sldId id="981" r:id="rId25"/>
    <p:sldId id="302" r:id="rId26"/>
    <p:sldId id="299" r:id="rId27"/>
    <p:sldId id="303" r:id="rId28"/>
    <p:sldId id="297" r:id="rId29"/>
    <p:sldId id="964" r:id="rId30"/>
    <p:sldId id="990" r:id="rId31"/>
    <p:sldId id="300" r:id="rId32"/>
    <p:sldId id="985" r:id="rId33"/>
    <p:sldId id="501" r:id="rId34"/>
    <p:sldId id="498" r:id="rId35"/>
    <p:sldId id="502" r:id="rId36"/>
    <p:sldId id="503" r:id="rId37"/>
    <p:sldId id="949" r:id="rId38"/>
    <p:sldId id="967" r:id="rId39"/>
    <p:sldId id="943" r:id="rId40"/>
  </p:sldIdLst>
  <p:sldSz cx="12192000" cy="6858000"/>
  <p:notesSz cx="6858000" cy="9144000"/>
  <p:custShowLst>
    <p:custShow name="Diaporama personnalisé 1" id="0">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phin, Cynthia" initials="DC" lastIdx="1" clrIdx="0">
    <p:extLst>
      <p:ext uri="{19B8F6BF-5375-455C-9EA6-DF929625EA0E}">
        <p15:presenceInfo xmlns:p15="http://schemas.microsoft.com/office/powerpoint/2012/main" userId="S::je191089@ens.uqam.ca::80d3dba5-19b7-4860-a373-b3c5c8d45c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528F"/>
    <a:srgbClr val="EB2C2B"/>
    <a:srgbClr val="FFFFFF"/>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39E10-319C-43CF-AC3C-83E96B855355}" v="6" dt="2025-09-17T20:52:51.9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593" autoAdjust="0"/>
  </p:normalViewPr>
  <p:slideViewPr>
    <p:cSldViewPr snapToGrid="0" snapToObjects="1">
      <p:cViewPr varScale="1">
        <p:scale>
          <a:sx n="91" d="100"/>
          <a:sy n="91" d="100"/>
        </p:scale>
        <p:origin x="1350" y="534"/>
      </p:cViewPr>
      <p:guideLst/>
    </p:cSldViewPr>
  </p:slideViewPr>
  <p:outlineViewPr>
    <p:cViewPr>
      <p:scale>
        <a:sx n="33" d="100"/>
        <a:sy n="33" d="100"/>
      </p:scale>
      <p:origin x="0" y="-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B6CEB-10E7-5B4C-87E3-DD9CCFE45EDB}" type="datetimeFigureOut">
              <a:rPr lang="fr-FR" smtClean="0"/>
              <a:t>12/02/2026</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DC1D1-FC82-9946-86A7-62616AA6E73D}" type="slidenum">
              <a:rPr lang="fr-FR" smtClean="0"/>
              <a:t>‹N°›</a:t>
            </a:fld>
            <a:endParaRPr lang="fr-FR"/>
          </a:p>
        </p:txBody>
      </p:sp>
    </p:spTree>
    <p:extLst>
      <p:ext uri="{BB962C8B-B14F-4D97-AF65-F5344CB8AC3E}">
        <p14:creationId xmlns:p14="http://schemas.microsoft.com/office/powerpoint/2010/main" val="123789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76AA494-F817-4EAF-A2A8-19653C09B582}" type="slidenum">
              <a:rPr lang="fr-CA" smtClean="0">
                <a:solidFill>
                  <a:prstClr val="black"/>
                </a:solidFill>
              </a:rPr>
              <a:pPr/>
              <a:t>1</a:t>
            </a:fld>
            <a:endParaRPr lang="fr-CA">
              <a:solidFill>
                <a:prstClr val="black"/>
              </a:solidFill>
            </a:endParaRPr>
          </a:p>
        </p:txBody>
      </p:sp>
    </p:spTree>
    <p:extLst>
      <p:ext uri="{BB962C8B-B14F-4D97-AF65-F5344CB8AC3E}">
        <p14:creationId xmlns:p14="http://schemas.microsoft.com/office/powerpoint/2010/main" val="288783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11</a:t>
            </a:fld>
            <a:endParaRPr lang="fr-FR"/>
          </a:p>
        </p:txBody>
      </p:sp>
    </p:spTree>
    <p:extLst>
      <p:ext uri="{BB962C8B-B14F-4D97-AF65-F5344CB8AC3E}">
        <p14:creationId xmlns:p14="http://schemas.microsoft.com/office/powerpoint/2010/main" val="187152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C1C42-86E5-038D-BE68-724EABD1EE8E}"/>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6DBA4E3-6653-DBDB-6414-885F4E27D2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2B79D07-21EB-CA27-2B1A-309E282D3CC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4B3AE3A-06DB-3CCA-9A3B-88596AF46281}"/>
              </a:ext>
            </a:extLst>
          </p:cNvPr>
          <p:cNvSpPr>
            <a:spLocks noGrp="1"/>
          </p:cNvSpPr>
          <p:nvPr>
            <p:ph type="sldNum" sz="quarter" idx="5"/>
          </p:nvPr>
        </p:nvSpPr>
        <p:spPr/>
        <p:txBody>
          <a:bodyPr/>
          <a:lstStyle/>
          <a:p>
            <a:fld id="{8D7DC1D1-FC82-9946-86A7-62616AA6E73D}" type="slidenum">
              <a:rPr lang="fr-FR" smtClean="0"/>
              <a:t>12</a:t>
            </a:fld>
            <a:endParaRPr lang="fr-FR"/>
          </a:p>
        </p:txBody>
      </p:sp>
    </p:spTree>
    <p:extLst>
      <p:ext uri="{BB962C8B-B14F-4D97-AF65-F5344CB8AC3E}">
        <p14:creationId xmlns:p14="http://schemas.microsoft.com/office/powerpoint/2010/main" val="217226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13</a:t>
            </a:fld>
            <a:endParaRPr lang="fr-FR"/>
          </a:p>
        </p:txBody>
      </p:sp>
    </p:spTree>
    <p:extLst>
      <p:ext uri="{BB962C8B-B14F-4D97-AF65-F5344CB8AC3E}">
        <p14:creationId xmlns:p14="http://schemas.microsoft.com/office/powerpoint/2010/main" val="392690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14</a:t>
            </a:fld>
            <a:endParaRPr lang="fr-FR"/>
          </a:p>
        </p:txBody>
      </p:sp>
    </p:spTree>
    <p:extLst>
      <p:ext uri="{BB962C8B-B14F-4D97-AF65-F5344CB8AC3E}">
        <p14:creationId xmlns:p14="http://schemas.microsoft.com/office/powerpoint/2010/main" val="65241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chaque trimestre il faut réactualiser (valider) votre profil RIBÉ (comme un CV)</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DC1D1-FC82-9946-86A7-62616AA6E7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229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16</a:t>
            </a:fld>
            <a:endParaRPr lang="fr-FR"/>
          </a:p>
        </p:txBody>
      </p:sp>
    </p:spTree>
    <p:extLst>
      <p:ext uri="{BB962C8B-B14F-4D97-AF65-F5344CB8AC3E}">
        <p14:creationId xmlns:p14="http://schemas.microsoft.com/office/powerpoint/2010/main" val="330523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171A-AE82-100D-AAE3-E55A71ACF35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939B8503-6317-BC89-1E9B-15EDAAF237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87F3A1-EDA1-3EE3-95B8-84EEF66C71A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B12DAA3-B5A7-7B25-89CA-73501C0BD53B}"/>
              </a:ext>
            </a:extLst>
          </p:cNvPr>
          <p:cNvSpPr>
            <a:spLocks noGrp="1"/>
          </p:cNvSpPr>
          <p:nvPr>
            <p:ph type="sldNum" sz="quarter" idx="5"/>
          </p:nvPr>
        </p:nvSpPr>
        <p:spPr/>
        <p:txBody>
          <a:bodyPr/>
          <a:lstStyle/>
          <a:p>
            <a:fld id="{8D7DC1D1-FC82-9946-86A7-62616AA6E73D}" type="slidenum">
              <a:rPr lang="fr-FR" smtClean="0"/>
              <a:t>17</a:t>
            </a:fld>
            <a:endParaRPr lang="fr-FR"/>
          </a:p>
        </p:txBody>
      </p:sp>
    </p:spTree>
    <p:extLst>
      <p:ext uri="{BB962C8B-B14F-4D97-AF65-F5344CB8AC3E}">
        <p14:creationId xmlns:p14="http://schemas.microsoft.com/office/powerpoint/2010/main" val="1420746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18</a:t>
            </a:fld>
            <a:endParaRPr lang="fr-FR"/>
          </a:p>
        </p:txBody>
      </p:sp>
    </p:spTree>
    <p:extLst>
      <p:ext uri="{BB962C8B-B14F-4D97-AF65-F5344CB8AC3E}">
        <p14:creationId xmlns:p14="http://schemas.microsoft.com/office/powerpoint/2010/main" val="319370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19</a:t>
            </a:fld>
            <a:endParaRPr lang="fr-FR"/>
          </a:p>
        </p:txBody>
      </p:sp>
    </p:spTree>
    <p:extLst>
      <p:ext uri="{BB962C8B-B14F-4D97-AF65-F5344CB8AC3E}">
        <p14:creationId xmlns:p14="http://schemas.microsoft.com/office/powerpoint/2010/main" val="1375929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20</a:t>
            </a:fld>
            <a:endParaRPr lang="fr-FR"/>
          </a:p>
        </p:txBody>
      </p:sp>
    </p:spTree>
    <p:extLst>
      <p:ext uri="{BB962C8B-B14F-4D97-AF65-F5344CB8AC3E}">
        <p14:creationId xmlns:p14="http://schemas.microsoft.com/office/powerpoint/2010/main" val="354734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2</a:t>
            </a:fld>
            <a:endParaRPr lang="fr-FR"/>
          </a:p>
        </p:txBody>
      </p:sp>
    </p:spTree>
    <p:extLst>
      <p:ext uri="{BB962C8B-B14F-4D97-AF65-F5344CB8AC3E}">
        <p14:creationId xmlns:p14="http://schemas.microsoft.com/office/powerpoint/2010/main" val="182345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Annonce de reconduction du programme à l’été raison pour laquelle bien souvent le concours est annoncé tardivement.</a:t>
            </a:r>
          </a:p>
          <a:p>
            <a:endParaRPr lang="fr-FR" dirty="0"/>
          </a:p>
          <a:p>
            <a:r>
              <a:rPr lang="fr-FR" dirty="0"/>
              <a:t>Pour ceux qui sont en renouvellement et dont le dossier conforme, la bourse s’applique avec le respect des conditions suivantes (</a:t>
            </a:r>
            <a:r>
              <a:rPr lang="fr-CA" dirty="0">
                <a:effectLst/>
                <a:latin typeface="+mj-lt"/>
                <a:ea typeface="Calibri" panose="020F0502020204030204" pitchFamily="34" charset="0"/>
                <a:cs typeface="Times New Roman" panose="02020603050405020304" pitchFamily="18" charset="0"/>
              </a:rPr>
              <a:t>inscription, paiement des droits réguliers de scolarité, moyenne académique minimale de 3.0 sur 4.3 ou 12 sur 20) en règle.</a:t>
            </a:r>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21</a:t>
            </a:fld>
            <a:endParaRPr lang="fr-FR"/>
          </a:p>
        </p:txBody>
      </p:sp>
    </p:spTree>
    <p:extLst>
      <p:ext uri="{BB962C8B-B14F-4D97-AF65-F5344CB8AC3E}">
        <p14:creationId xmlns:p14="http://schemas.microsoft.com/office/powerpoint/2010/main" val="3967934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22</a:t>
            </a:fld>
            <a:endParaRPr lang="fr-FR"/>
          </a:p>
        </p:txBody>
      </p:sp>
    </p:spTree>
    <p:extLst>
      <p:ext uri="{BB962C8B-B14F-4D97-AF65-F5344CB8AC3E}">
        <p14:creationId xmlns:p14="http://schemas.microsoft.com/office/powerpoint/2010/main" val="193070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23</a:t>
            </a:fld>
            <a:endParaRPr lang="fr-FR"/>
          </a:p>
        </p:txBody>
      </p:sp>
    </p:spTree>
    <p:extLst>
      <p:ext uri="{BB962C8B-B14F-4D97-AF65-F5344CB8AC3E}">
        <p14:creationId xmlns:p14="http://schemas.microsoft.com/office/powerpoint/2010/main" val="246129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24</a:t>
            </a:fld>
            <a:endParaRPr lang="fr-FR"/>
          </a:p>
        </p:txBody>
      </p:sp>
    </p:spTree>
    <p:extLst>
      <p:ext uri="{BB962C8B-B14F-4D97-AF65-F5344CB8AC3E}">
        <p14:creationId xmlns:p14="http://schemas.microsoft.com/office/powerpoint/2010/main" val="3194925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35AC3-9D75-AE48-A7AA-0145B30A7C76}" type="slidenum">
              <a:rPr lang="fr-FR" smtClean="0"/>
              <a:t>25</a:t>
            </a:fld>
            <a:endParaRPr lang="fr-FR"/>
          </a:p>
        </p:txBody>
      </p:sp>
    </p:spTree>
    <p:extLst>
      <p:ext uri="{BB962C8B-B14F-4D97-AF65-F5344CB8AC3E}">
        <p14:creationId xmlns:p14="http://schemas.microsoft.com/office/powerpoint/2010/main" val="3609234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35AC3-9D75-AE48-A7AA-0145B30A7C76}" type="slidenum">
              <a:rPr lang="fr-FR" smtClean="0"/>
              <a:t>27</a:t>
            </a:fld>
            <a:endParaRPr lang="fr-FR"/>
          </a:p>
        </p:txBody>
      </p:sp>
    </p:spTree>
    <p:extLst>
      <p:ext uri="{BB962C8B-B14F-4D97-AF65-F5344CB8AC3E}">
        <p14:creationId xmlns:p14="http://schemas.microsoft.com/office/powerpoint/2010/main" val="707734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D6494-164E-D2F9-4AFC-94DCF9281AB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5243927-548F-91F1-F5A7-41C8B2D6A06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8FFFFF-D348-255E-83CF-7311BA91325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5AEF02A-3E22-5500-E0E6-38AA7E962D92}"/>
              </a:ext>
            </a:extLst>
          </p:cNvPr>
          <p:cNvSpPr>
            <a:spLocks noGrp="1"/>
          </p:cNvSpPr>
          <p:nvPr>
            <p:ph type="sldNum" sz="quarter" idx="5"/>
          </p:nvPr>
        </p:nvSpPr>
        <p:spPr/>
        <p:txBody>
          <a:bodyPr/>
          <a:lstStyle/>
          <a:p>
            <a:fld id="{06B35AC3-9D75-AE48-A7AA-0145B30A7C76}" type="slidenum">
              <a:rPr lang="fr-FR" smtClean="0"/>
              <a:t>28</a:t>
            </a:fld>
            <a:endParaRPr lang="fr-FR"/>
          </a:p>
        </p:txBody>
      </p:sp>
    </p:spTree>
    <p:extLst>
      <p:ext uri="{BB962C8B-B14F-4D97-AF65-F5344CB8AC3E}">
        <p14:creationId xmlns:p14="http://schemas.microsoft.com/office/powerpoint/2010/main" val="1695690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B35AC3-9D75-AE48-A7AA-0145B30A7C76}" type="slidenum">
              <a:rPr lang="fr-FR" smtClean="0"/>
              <a:t>29</a:t>
            </a:fld>
            <a:endParaRPr lang="fr-FR"/>
          </a:p>
        </p:txBody>
      </p:sp>
    </p:spTree>
    <p:extLst>
      <p:ext uri="{BB962C8B-B14F-4D97-AF65-F5344CB8AC3E}">
        <p14:creationId xmlns:p14="http://schemas.microsoft.com/office/powerpoint/2010/main" val="707734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30</a:t>
            </a:fld>
            <a:endParaRPr lang="fr-FR"/>
          </a:p>
        </p:txBody>
      </p:sp>
    </p:spTree>
    <p:extLst>
      <p:ext uri="{BB962C8B-B14F-4D97-AF65-F5344CB8AC3E}">
        <p14:creationId xmlns:p14="http://schemas.microsoft.com/office/powerpoint/2010/main" val="1972326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31</a:t>
            </a:fld>
            <a:endParaRPr lang="fr-FR"/>
          </a:p>
        </p:txBody>
      </p:sp>
    </p:spTree>
    <p:extLst>
      <p:ext uri="{BB962C8B-B14F-4D97-AF65-F5344CB8AC3E}">
        <p14:creationId xmlns:p14="http://schemas.microsoft.com/office/powerpoint/2010/main" val="99225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C8E9F676-FE54-458D-9FFA-A9396866D008}" type="slidenum">
              <a:rPr lang="fr-CA" smtClean="0"/>
              <a:pPr>
                <a:defRPr/>
              </a:pPr>
              <a:t>4</a:t>
            </a:fld>
            <a:endParaRPr lang="fr-CA"/>
          </a:p>
        </p:txBody>
      </p:sp>
    </p:spTree>
    <p:extLst>
      <p:ext uri="{BB962C8B-B14F-4D97-AF65-F5344CB8AC3E}">
        <p14:creationId xmlns:p14="http://schemas.microsoft.com/office/powerpoint/2010/main" val="2882006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36</a:t>
            </a:fld>
            <a:endParaRPr lang="fr-FR"/>
          </a:p>
        </p:txBody>
      </p:sp>
    </p:spTree>
    <p:extLst>
      <p:ext uri="{BB962C8B-B14F-4D97-AF65-F5344CB8AC3E}">
        <p14:creationId xmlns:p14="http://schemas.microsoft.com/office/powerpoint/2010/main" val="198609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effectLst/>
                <a:latin typeface="Lab Grotesque" panose="00000500000000000000" pitchFamily="2" charset="0"/>
              </a:rPr>
              <a:t>Service personnalisé* incluant :</a:t>
            </a:r>
            <a:endParaRPr lang="fr-FR" dirty="0">
              <a:latin typeface="Lab Grotesque" panose="00000500000000000000" pitchFamily="2" charset="0"/>
            </a:endParaRPr>
          </a:p>
          <a:p>
            <a:pPr marL="252000" indent="-252000" algn="l">
              <a:buFont typeface="Arial" panose="020B0604020202020204" pitchFamily="34" charset="0"/>
              <a:buChar char="•"/>
            </a:pPr>
            <a:r>
              <a:rPr lang="fr-FR" b="0" i="0" dirty="0">
                <a:effectLst/>
                <a:latin typeface="Lab Grotesque" panose="00000500000000000000" pitchFamily="2" charset="0"/>
              </a:rPr>
              <a:t>Réponse à vos questions particuli</a:t>
            </a:r>
            <a:r>
              <a:rPr lang="fr-FR" dirty="0">
                <a:latin typeface="Lab Grotesque" panose="00000500000000000000" pitchFamily="2" charset="0"/>
              </a:rPr>
              <a:t>ères</a:t>
            </a:r>
            <a:r>
              <a:rPr lang="fr-FR" b="0" i="0" dirty="0">
                <a:effectLst/>
                <a:latin typeface="Lab Grotesque" panose="00000500000000000000" pitchFamily="2" charset="0"/>
              </a:rPr>
              <a:t>.</a:t>
            </a:r>
          </a:p>
          <a:p>
            <a:pPr marL="252000" indent="-252000" algn="l">
              <a:buFont typeface="Arial" panose="020B0604020202020204" pitchFamily="34" charset="0"/>
              <a:buChar char="•"/>
            </a:pPr>
            <a:r>
              <a:rPr lang="fr-FR" b="0" i="0" dirty="0">
                <a:effectLst/>
                <a:latin typeface="Lab Grotesque" panose="00000500000000000000" pitchFamily="2" charset="0"/>
              </a:rPr>
              <a:t>Lecture critique du projet de recherche proposé.</a:t>
            </a:r>
          </a:p>
          <a:p>
            <a:pPr marL="252000" indent="-252000" algn="l">
              <a:buFont typeface="Arial" panose="020B0604020202020204" pitchFamily="34" charset="0"/>
              <a:buChar char="•"/>
            </a:pPr>
            <a:r>
              <a:rPr lang="fr-FR" b="0" i="0" dirty="0">
                <a:effectLst/>
                <a:latin typeface="Lab Grotesque" panose="00000500000000000000" pitchFamily="2" charset="0"/>
              </a:rPr>
              <a:t>Vérification des pièces de la demande de bourse.</a:t>
            </a:r>
          </a:p>
          <a:p>
            <a:pPr marL="252000" indent="-252000" algn="l">
              <a:buFont typeface="Arial" panose="020B0604020202020204" pitchFamily="34" charset="0"/>
              <a:buChar char="•"/>
            </a:pPr>
            <a:r>
              <a:rPr lang="fr-FR" b="0" i="0" dirty="0">
                <a:effectLst/>
                <a:latin typeface="Lab Grotesque" panose="00000500000000000000" pitchFamily="2" charset="0"/>
              </a:rPr>
              <a:t>Proposition de pistes d’amélioration ou de réflexion pour bonifier le dossier.</a:t>
            </a:r>
          </a:p>
          <a:p>
            <a:endParaRPr lang="fr-CA" dirty="0">
              <a:latin typeface="Lab Grotesque" panose="00000500000000000000" pitchFamily="2" charset="0"/>
            </a:endParaRPr>
          </a:p>
          <a:p>
            <a:pPr algn="just"/>
            <a:endParaRPr lang="fr-FR" dirty="0">
              <a:latin typeface="Lab Grotesque" panose="00000500000000000000" pitchFamily="2"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37</a:t>
            </a:fld>
            <a:endParaRPr lang="fr-FR"/>
          </a:p>
        </p:txBody>
      </p:sp>
    </p:spTree>
    <p:extLst>
      <p:ext uri="{BB962C8B-B14F-4D97-AF65-F5344CB8AC3E}">
        <p14:creationId xmlns:p14="http://schemas.microsoft.com/office/powerpoint/2010/main" val="156786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EA2C2A"/>
                </a:solidFill>
                <a:effectLst/>
                <a:latin typeface="Lab Grotesque" panose="00000500000000000000" pitchFamily="2" charset="0"/>
              </a:rPr>
              <a:t>Note: lorsque vous nous écrivez pour obtenir une attestation, veuillez nous indiquer code permanent et surtout le concours visé par votre demande afin que l’on puisse identifier votre dossier et produire le document requis.</a:t>
            </a:r>
          </a:p>
        </p:txBody>
      </p:sp>
      <p:sp>
        <p:nvSpPr>
          <p:cNvPr id="4" name="Espace réservé du numéro de diapositive 3"/>
          <p:cNvSpPr>
            <a:spLocks noGrp="1"/>
          </p:cNvSpPr>
          <p:nvPr>
            <p:ph type="sldNum" sz="quarter" idx="5"/>
          </p:nvPr>
        </p:nvSpPr>
        <p:spPr/>
        <p:txBody>
          <a:bodyPr/>
          <a:lstStyle/>
          <a:p>
            <a:pPr>
              <a:defRPr/>
            </a:pPr>
            <a:fld id="{C8E9F676-FE54-458D-9FFA-A9396866D008}" type="slidenum">
              <a:rPr lang="fr-CA" smtClean="0"/>
              <a:pPr>
                <a:defRPr/>
              </a:pPr>
              <a:t>38</a:t>
            </a:fld>
            <a:endParaRPr lang="fr-CA"/>
          </a:p>
        </p:txBody>
      </p:sp>
    </p:spTree>
    <p:extLst>
      <p:ext uri="{BB962C8B-B14F-4D97-AF65-F5344CB8AC3E}">
        <p14:creationId xmlns:p14="http://schemas.microsoft.com/office/powerpoint/2010/main" val="124057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5</a:t>
            </a:fld>
            <a:endParaRPr lang="fr-FR"/>
          </a:p>
        </p:txBody>
      </p:sp>
    </p:spTree>
    <p:extLst>
      <p:ext uri="{BB962C8B-B14F-4D97-AF65-F5344CB8AC3E}">
        <p14:creationId xmlns:p14="http://schemas.microsoft.com/office/powerpoint/2010/main" val="343784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7DC1D1-FC82-9946-86A7-62616AA6E73D}" type="slidenum">
              <a:rPr lang="fr-FR" smtClean="0"/>
              <a:t>6</a:t>
            </a:fld>
            <a:endParaRPr lang="fr-FR"/>
          </a:p>
        </p:txBody>
      </p:sp>
    </p:spTree>
    <p:extLst>
      <p:ext uri="{BB962C8B-B14F-4D97-AF65-F5344CB8AC3E}">
        <p14:creationId xmlns:p14="http://schemas.microsoft.com/office/powerpoint/2010/main" val="147469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DC1D1-FC82-9946-86A7-62616AA6E7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78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DC1D1-FC82-9946-86A7-62616AA6E7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27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DC1D1-FC82-9946-86A7-62616AA6E7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4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DC1D1-FC82-9946-86A7-62616AA6E7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02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431E7-ACC0-4545-8DAE-4E6F47D5DF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3745FA1A-5F8C-DB4F-8BB6-2D06EABC3E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8755670E-604B-6443-BEE8-E1D1B375A1F3}"/>
              </a:ext>
            </a:extLst>
          </p:cNvPr>
          <p:cNvSpPr>
            <a:spLocks noGrp="1"/>
          </p:cNvSpPr>
          <p:nvPr>
            <p:ph type="dt" sz="half" idx="10"/>
          </p:nvPr>
        </p:nvSpPr>
        <p:spPr>
          <a:xfrm>
            <a:off x="838200" y="6356350"/>
            <a:ext cx="2743200" cy="365125"/>
          </a:xfrm>
          <a:prstGeom prst="rect">
            <a:avLst/>
          </a:prstGeom>
        </p:spPr>
        <p:txBody>
          <a:bodyPr/>
          <a:lstStyle/>
          <a:p>
            <a:fld id="{348F8351-A3CB-2449-BBBE-50D40D920210}" type="datetimeFigureOut">
              <a:rPr lang="fr-FR" smtClean="0"/>
              <a:t>12/02/2026</a:t>
            </a:fld>
            <a:endParaRPr lang="fr-FR"/>
          </a:p>
        </p:txBody>
      </p:sp>
      <p:sp>
        <p:nvSpPr>
          <p:cNvPr id="5" name="Espace réservé du pied de page 4">
            <a:extLst>
              <a:ext uri="{FF2B5EF4-FFF2-40B4-BE49-F238E27FC236}">
                <a16:creationId xmlns:a16="http://schemas.microsoft.com/office/drawing/2014/main" id="{4BB36EE5-4853-4044-98B5-745323FEDE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194E4-E6A6-9F42-AD76-BA7D49A65625}"/>
              </a:ext>
            </a:extLst>
          </p:cNvPr>
          <p:cNvSpPr>
            <a:spLocks noGrp="1"/>
          </p:cNvSpPr>
          <p:nvPr>
            <p:ph type="sldNum" sz="quarter" idx="12"/>
          </p:nvPr>
        </p:nvSpPr>
        <p:spPr>
          <a:xfrm>
            <a:off x="8610600" y="6356350"/>
            <a:ext cx="2743200" cy="365125"/>
          </a:xfrm>
          <a:prstGeom prst="rect">
            <a:avLst/>
          </a:prstGeom>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222393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C7FE07-AA00-4B4F-9011-E6F888EDE016}"/>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88D468D2-7199-9746-B7DF-1B37C71D9149}"/>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B4657C1A-4EB5-7F4D-8FE0-E3E48BD82827}"/>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5" name="Espace réservé du pied de page 4">
            <a:extLst>
              <a:ext uri="{FF2B5EF4-FFF2-40B4-BE49-F238E27FC236}">
                <a16:creationId xmlns:a16="http://schemas.microsoft.com/office/drawing/2014/main" id="{F43F99A5-A6C2-114B-BDB6-50DDD9883A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04FD36-C345-7D42-B081-BABDDC2852A6}"/>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333094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F4E16B-5D71-704D-BF3A-6CBBBF89FB35}"/>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0941FDAF-D622-9142-BA56-49E018D085EF}"/>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DA415CBB-5AD3-924C-BA83-747AB409D9E3}"/>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5" name="Espace réservé du pied de page 4">
            <a:extLst>
              <a:ext uri="{FF2B5EF4-FFF2-40B4-BE49-F238E27FC236}">
                <a16:creationId xmlns:a16="http://schemas.microsoft.com/office/drawing/2014/main" id="{AD4CC97A-3411-FA43-A80F-C6F43E4394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DE94EB-3177-E446-B957-A5469F3CDF59}"/>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122577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3339" y="2747964"/>
            <a:ext cx="11905323" cy="1362075"/>
          </a:xfrm>
          <a:prstGeom prst="rect">
            <a:avLst/>
          </a:prstGeom>
        </p:spPr>
        <p:txBody>
          <a:bodyPr anchor="ctr"/>
          <a:lstStyle>
            <a:lvl1pPr algn="ctr">
              <a:defRPr sz="4100" b="1" cap="all">
                <a:latin typeface="Arial Black" panose="020B0A04020102020204" pitchFamily="34" charset="0"/>
              </a:defRPr>
            </a:lvl1pPr>
          </a:lstStyle>
          <a:p>
            <a:r>
              <a:rPr lang="fr-FR" dirty="0"/>
              <a:t>Modifiez le style du titre</a:t>
            </a:r>
            <a:endParaRPr lang="fr-CA" dirty="0"/>
          </a:p>
        </p:txBody>
      </p:sp>
    </p:spTree>
    <p:extLst>
      <p:ext uri="{BB962C8B-B14F-4D97-AF65-F5344CB8AC3E}">
        <p14:creationId xmlns:p14="http://schemas.microsoft.com/office/powerpoint/2010/main" val="187614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re bleu">
    <p:spTree>
      <p:nvGrpSpPr>
        <p:cNvPr id="1" name=""/>
        <p:cNvGrpSpPr/>
        <p:nvPr/>
      </p:nvGrpSpPr>
      <p:grpSpPr>
        <a:xfrm>
          <a:off x="0" y="0"/>
          <a:ext cx="0" cy="0"/>
          <a:chOff x="0" y="0"/>
          <a:chExt cx="0" cy="0"/>
        </a:xfrm>
      </p:grpSpPr>
      <p:sp>
        <p:nvSpPr>
          <p:cNvPr id="10" name="Title 1"/>
          <p:cNvSpPr txBox="1">
            <a:spLocks/>
          </p:cNvSpPr>
          <p:nvPr userDrawn="1"/>
        </p:nvSpPr>
        <p:spPr>
          <a:xfrm>
            <a:off x="-1" y="0"/>
            <a:ext cx="12192001" cy="5661248"/>
          </a:xfrm>
          <a:prstGeom prst="rect">
            <a:avLst/>
          </a:prstGeom>
          <a:solidFill>
            <a:srgbClr val="003251"/>
          </a:solidFill>
        </p:spPr>
        <p:txBody>
          <a:bodyPr vert="horz" lIns="507600" tIns="1015200" rIns="507600" bIns="0" rtlCol="0" anchor="t" anchorCtr="0">
            <a:normAutofit/>
          </a:bodyPr>
          <a:lstStyle>
            <a:lvl1pPr algn="l" defTabSz="914400" rtl="0" eaLnBrk="1" latinLnBrk="0" hangingPunct="1">
              <a:spcBef>
                <a:spcPct val="0"/>
              </a:spcBef>
              <a:buNone/>
              <a:defRPr sz="5600" b="1" kern="1200">
                <a:solidFill>
                  <a:srgbClr val="0079BA"/>
                </a:solidFill>
                <a:latin typeface="Arial" pitchFamily="34" charset="0"/>
                <a:ea typeface="+mj-ea"/>
                <a:cs typeface="Arial" pitchFamily="34" charset="0"/>
              </a:defRPr>
            </a:lvl1pPr>
          </a:lstStyle>
          <a:p>
            <a:endParaRPr lang="fr-CA" sz="5600" dirty="0"/>
          </a:p>
        </p:txBody>
      </p:sp>
      <p:sp>
        <p:nvSpPr>
          <p:cNvPr id="2" name="Title 1"/>
          <p:cNvSpPr>
            <a:spLocks noGrp="1"/>
          </p:cNvSpPr>
          <p:nvPr>
            <p:ph type="ctrTitle" hasCustomPrompt="1"/>
          </p:nvPr>
        </p:nvSpPr>
        <p:spPr>
          <a:xfrm>
            <a:off x="0" y="0"/>
            <a:ext cx="12192000" cy="4149080"/>
          </a:xfrm>
          <a:noFill/>
        </p:spPr>
        <p:txBody>
          <a:bodyPr lIns="507600" tIns="1015200" rIns="507600" bIns="0" anchor="t" anchorCtr="0">
            <a:normAutofit/>
          </a:bodyPr>
          <a:lstStyle>
            <a:lvl1pPr algn="l">
              <a:defRPr sz="5600" b="1" cap="all">
                <a:solidFill>
                  <a:srgbClr val="0079BA"/>
                </a:solidFill>
                <a:latin typeface="Arial" pitchFamily="34" charset="0"/>
                <a:cs typeface="Arial" pitchFamily="34" charset="0"/>
              </a:defRPr>
            </a:lvl1pPr>
          </a:lstStyle>
          <a:p>
            <a:r>
              <a:rPr lang="en-US" dirty="0"/>
              <a:t>TITRE DE </a:t>
            </a:r>
            <a:br>
              <a:rPr lang="en-US" dirty="0"/>
            </a:br>
            <a:r>
              <a:rPr lang="en-US" dirty="0"/>
              <a:t>LA CONFÉRENCE</a:t>
            </a:r>
            <a:endParaRPr lang="fr-CA" dirty="0"/>
          </a:p>
        </p:txBody>
      </p:sp>
      <p:sp>
        <p:nvSpPr>
          <p:cNvPr id="3" name="Subtitle 2"/>
          <p:cNvSpPr>
            <a:spLocks noGrp="1"/>
          </p:cNvSpPr>
          <p:nvPr>
            <p:ph type="subTitle" idx="1" hasCustomPrompt="1"/>
          </p:nvPr>
        </p:nvSpPr>
        <p:spPr>
          <a:xfrm>
            <a:off x="0" y="4149080"/>
            <a:ext cx="12192000" cy="1434093"/>
          </a:xfrm>
          <a:noFill/>
        </p:spPr>
        <p:txBody>
          <a:bodyPr lIns="507600" tIns="381600" rIns="507600" bIns="381600" anchor="b" anchorCtr="0">
            <a:normAutofit/>
          </a:bodyPr>
          <a:lstStyle>
            <a:lvl1pPr marL="0" indent="0" algn="l">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Sous </a:t>
            </a:r>
            <a:r>
              <a:rPr lang="en-US" dirty="0" err="1"/>
              <a:t>titre</a:t>
            </a:r>
            <a:endParaRPr lang="fr-CA" dirty="0"/>
          </a:p>
        </p:txBody>
      </p:sp>
      <p:sp>
        <p:nvSpPr>
          <p:cNvPr id="7" name="Rectangle 6"/>
          <p:cNvSpPr/>
          <p:nvPr userDrawn="1"/>
        </p:nvSpPr>
        <p:spPr>
          <a:xfrm>
            <a:off x="0" y="5587200"/>
            <a:ext cx="12192000" cy="316800"/>
          </a:xfrm>
          <a:prstGeom prst="rect">
            <a:avLst/>
          </a:prstGeom>
          <a:solidFill>
            <a:srgbClr val="0A55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9" name="Date Placeholder 8"/>
          <p:cNvSpPr>
            <a:spLocks noGrp="1"/>
          </p:cNvSpPr>
          <p:nvPr>
            <p:ph type="dt" sz="half" idx="10"/>
          </p:nvPr>
        </p:nvSpPr>
        <p:spPr>
          <a:xfrm>
            <a:off x="10039634" y="5565337"/>
            <a:ext cx="2122971" cy="316800"/>
          </a:xfrm>
        </p:spPr>
        <p:txBody>
          <a:bodyPr/>
          <a:lstStyle>
            <a:lvl1pPr>
              <a:defRPr sz="1400">
                <a:solidFill>
                  <a:schemeClr val="bg1"/>
                </a:solidFill>
                <a:latin typeface="Arial" pitchFamily="34" charset="0"/>
                <a:cs typeface="Arial" pitchFamily="34" charset="0"/>
              </a:defRPr>
            </a:lvl1pPr>
          </a:lstStyle>
          <a:p>
            <a:fld id="{F679D17C-55F7-4C7A-A463-BDD94869E00A}" type="datetime1">
              <a:rPr lang="fr-CA" smtClean="0"/>
              <a:t>2026-02-12</a:t>
            </a:fld>
            <a:endParaRPr lang="fr-CA"/>
          </a:p>
        </p:txBody>
      </p:sp>
      <p:sp>
        <p:nvSpPr>
          <p:cNvPr id="4" name="TextBox 3"/>
          <p:cNvSpPr txBox="1"/>
          <p:nvPr userDrawn="1"/>
        </p:nvSpPr>
        <p:spPr>
          <a:xfrm>
            <a:off x="55735" y="6065520"/>
            <a:ext cx="184731" cy="369332"/>
          </a:xfrm>
          <a:prstGeom prst="rect">
            <a:avLst/>
          </a:prstGeom>
          <a:noFill/>
        </p:spPr>
        <p:txBody>
          <a:bodyPr wrap="none" rtlCol="0">
            <a:spAutoFit/>
          </a:bodyPr>
          <a:lstStyle/>
          <a:p>
            <a:endParaRPr lang="en-US" sz="1800" dirty="0"/>
          </a:p>
        </p:txBody>
      </p:sp>
      <p:pic>
        <p:nvPicPr>
          <p:cNvPr id="13" name="Picture 12" descr="UQAM lg INST Serv vie etudiante-coul.tif"/>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48"/>
          <a:stretch/>
        </p:blipFill>
        <p:spPr>
          <a:xfrm>
            <a:off x="467033" y="5949280"/>
            <a:ext cx="5075938" cy="576000"/>
          </a:xfrm>
          <a:prstGeom prst="rect">
            <a:avLst/>
          </a:prstGeom>
        </p:spPr>
      </p:pic>
    </p:spTree>
    <p:extLst>
      <p:ext uri="{BB962C8B-B14F-4D97-AF65-F5344CB8AC3E}">
        <p14:creationId xmlns:p14="http://schemas.microsoft.com/office/powerpoint/2010/main" val="265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icture">
    <p:spTree>
      <p:nvGrpSpPr>
        <p:cNvPr id="1" name=""/>
        <p:cNvGrpSpPr/>
        <p:nvPr/>
      </p:nvGrpSpPr>
      <p:grpSpPr>
        <a:xfrm>
          <a:off x="0" y="0"/>
          <a:ext cx="0" cy="0"/>
          <a:chOff x="0" y="0"/>
          <a:chExt cx="0" cy="0"/>
        </a:xfrm>
      </p:grpSpPr>
      <p:sp>
        <p:nvSpPr>
          <p:cNvPr id="10" name="Title 1"/>
          <p:cNvSpPr txBox="1">
            <a:spLocks/>
          </p:cNvSpPr>
          <p:nvPr userDrawn="1"/>
        </p:nvSpPr>
        <p:spPr>
          <a:xfrm>
            <a:off x="-15777" y="-17616"/>
            <a:ext cx="12244114" cy="5733256"/>
          </a:xfrm>
          <a:prstGeom prst="rect">
            <a:avLst/>
          </a:prstGeom>
          <a:blipFill>
            <a:blip r:embed="rId2"/>
            <a:stretch>
              <a:fillRect/>
            </a:stretch>
          </a:blipFill>
        </p:spPr>
        <p:txBody>
          <a:bodyPr vert="horz" lIns="507600" tIns="1015200" rIns="507600" bIns="0" rtlCol="0" anchor="t" anchorCtr="0">
            <a:normAutofit/>
          </a:bodyPr>
          <a:lstStyle>
            <a:lvl1pPr algn="l" defTabSz="914400" rtl="0" eaLnBrk="1" latinLnBrk="0" hangingPunct="1">
              <a:spcBef>
                <a:spcPct val="0"/>
              </a:spcBef>
              <a:buNone/>
              <a:defRPr sz="5600" b="1" kern="1200">
                <a:solidFill>
                  <a:srgbClr val="0079BA"/>
                </a:solidFill>
                <a:latin typeface="Arial" pitchFamily="34" charset="0"/>
                <a:ea typeface="+mj-ea"/>
                <a:cs typeface="Arial" pitchFamily="34" charset="0"/>
              </a:defRPr>
            </a:lvl1pPr>
          </a:lstStyle>
          <a:p>
            <a:endParaRPr lang="fr-CA" sz="5600" dirty="0"/>
          </a:p>
        </p:txBody>
      </p:sp>
      <p:sp>
        <p:nvSpPr>
          <p:cNvPr id="2" name="Title 1"/>
          <p:cNvSpPr>
            <a:spLocks noGrp="1"/>
          </p:cNvSpPr>
          <p:nvPr>
            <p:ph type="ctrTitle" hasCustomPrompt="1"/>
          </p:nvPr>
        </p:nvSpPr>
        <p:spPr>
          <a:xfrm>
            <a:off x="0" y="0"/>
            <a:ext cx="12192000" cy="4149080"/>
          </a:xfrm>
          <a:noFill/>
        </p:spPr>
        <p:txBody>
          <a:bodyPr lIns="507600" tIns="1015200" rIns="507600" bIns="0" anchor="t" anchorCtr="0">
            <a:normAutofit/>
          </a:bodyPr>
          <a:lstStyle>
            <a:lvl1pPr algn="l">
              <a:defRPr sz="5600" b="1" cap="all">
                <a:solidFill>
                  <a:srgbClr val="0079BA"/>
                </a:solidFill>
                <a:latin typeface="Arial" pitchFamily="34" charset="0"/>
                <a:cs typeface="Arial" pitchFamily="34" charset="0"/>
              </a:defRPr>
            </a:lvl1pPr>
          </a:lstStyle>
          <a:p>
            <a:r>
              <a:rPr lang="en-US" dirty="0"/>
              <a:t>CLICK TO EDIT MASTER TITLE STYLE</a:t>
            </a:r>
            <a:endParaRPr lang="fr-CA" dirty="0"/>
          </a:p>
        </p:txBody>
      </p:sp>
      <p:sp>
        <p:nvSpPr>
          <p:cNvPr id="3" name="Subtitle 2"/>
          <p:cNvSpPr>
            <a:spLocks noGrp="1"/>
          </p:cNvSpPr>
          <p:nvPr>
            <p:ph type="subTitle" idx="1"/>
          </p:nvPr>
        </p:nvSpPr>
        <p:spPr>
          <a:xfrm>
            <a:off x="0" y="4149080"/>
            <a:ext cx="12192000" cy="1434093"/>
          </a:xfrm>
          <a:noFill/>
        </p:spPr>
        <p:txBody>
          <a:bodyPr lIns="507600" tIns="381600" rIns="507600" bIns="381600" anchor="b" anchorCtr="0">
            <a:normAutofit/>
          </a:bodyPr>
          <a:lstStyle>
            <a:lvl1pPr marL="0" indent="0" algn="l">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r-CA" dirty="0"/>
          </a:p>
        </p:txBody>
      </p:sp>
      <p:sp>
        <p:nvSpPr>
          <p:cNvPr id="7" name="Rectangle 6"/>
          <p:cNvSpPr/>
          <p:nvPr userDrawn="1"/>
        </p:nvSpPr>
        <p:spPr>
          <a:xfrm>
            <a:off x="0" y="5587200"/>
            <a:ext cx="12192000" cy="316800"/>
          </a:xfrm>
          <a:prstGeom prst="rect">
            <a:avLst/>
          </a:prstGeom>
          <a:solidFill>
            <a:srgbClr val="0A55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prstClr val="white"/>
              </a:solidFill>
            </a:endParaRPr>
          </a:p>
        </p:txBody>
      </p:sp>
      <p:sp>
        <p:nvSpPr>
          <p:cNvPr id="9" name="Date Placeholder 8"/>
          <p:cNvSpPr>
            <a:spLocks noGrp="1"/>
          </p:cNvSpPr>
          <p:nvPr>
            <p:ph type="dt" sz="half" idx="10"/>
          </p:nvPr>
        </p:nvSpPr>
        <p:spPr>
          <a:xfrm>
            <a:off x="10039634" y="5565337"/>
            <a:ext cx="2122971" cy="316800"/>
          </a:xfrm>
        </p:spPr>
        <p:txBody>
          <a:bodyPr/>
          <a:lstStyle>
            <a:lvl1pPr>
              <a:defRPr sz="1400">
                <a:solidFill>
                  <a:schemeClr val="bg1"/>
                </a:solidFill>
                <a:latin typeface="Arial" pitchFamily="34" charset="0"/>
                <a:cs typeface="Arial" pitchFamily="34" charset="0"/>
              </a:defRPr>
            </a:lvl1pPr>
          </a:lstStyle>
          <a:p>
            <a:fld id="{9A0BC2EC-A15F-4F60-9FCE-C7DB23D1DE61}" type="datetime1">
              <a:rPr lang="fr-CA" smtClean="0">
                <a:solidFill>
                  <a:prstClr val="white"/>
                </a:solidFill>
              </a:rPr>
              <a:t>2026-02-12</a:t>
            </a:fld>
            <a:endParaRPr lang="fr-CA">
              <a:solidFill>
                <a:prstClr val="white"/>
              </a:solidFill>
            </a:endParaRPr>
          </a:p>
        </p:txBody>
      </p:sp>
      <p:pic>
        <p:nvPicPr>
          <p:cNvPr id="15" name="Picture 14" descr="UQAM lg INST Serv vie etudiante-coul.tif"/>
          <p:cNvPicPr>
            <a:picLocks noChangeAspect="1"/>
          </p:cNvPicPr>
          <p:nvPr userDrawn="1"/>
        </p:nvPicPr>
        <p:blipFill rotWithShape="1">
          <a:blip r:embed="rId3" cstate="print">
            <a:extLst>
              <a:ext uri="{28A0092B-C50C-407E-A947-70E740481C1C}">
                <a14:useLocalDpi xmlns:a14="http://schemas.microsoft.com/office/drawing/2010/main" val="0"/>
              </a:ext>
            </a:extLst>
          </a:blip>
          <a:srcRect b="14248"/>
          <a:stretch/>
        </p:blipFill>
        <p:spPr>
          <a:xfrm>
            <a:off x="467033" y="5949280"/>
            <a:ext cx="5075938" cy="576000"/>
          </a:xfrm>
          <a:prstGeom prst="rect">
            <a:avLst/>
          </a:prstGeom>
        </p:spPr>
      </p:pic>
    </p:spTree>
    <p:extLst>
      <p:ext uri="{BB962C8B-B14F-4D97-AF65-F5344CB8AC3E}">
        <p14:creationId xmlns:p14="http://schemas.microsoft.com/office/powerpoint/2010/main" val="416902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bleu">
    <p:spTree>
      <p:nvGrpSpPr>
        <p:cNvPr id="1" name=""/>
        <p:cNvGrpSpPr/>
        <p:nvPr/>
      </p:nvGrpSpPr>
      <p:grpSpPr>
        <a:xfrm>
          <a:off x="0" y="0"/>
          <a:ext cx="0" cy="0"/>
          <a:chOff x="0" y="0"/>
          <a:chExt cx="0" cy="0"/>
        </a:xfrm>
      </p:grpSpPr>
      <p:sp>
        <p:nvSpPr>
          <p:cNvPr id="12" name="Title 1"/>
          <p:cNvSpPr txBox="1">
            <a:spLocks/>
          </p:cNvSpPr>
          <p:nvPr userDrawn="1"/>
        </p:nvSpPr>
        <p:spPr>
          <a:xfrm>
            <a:off x="1" y="0"/>
            <a:ext cx="12192001" cy="5661248"/>
          </a:xfrm>
          <a:prstGeom prst="rect">
            <a:avLst/>
          </a:prstGeom>
          <a:solidFill>
            <a:srgbClr val="003251"/>
          </a:solidFill>
        </p:spPr>
        <p:txBody>
          <a:bodyPr vert="horz" lIns="507600" tIns="1015200" rIns="507600" bIns="0" rtlCol="0" anchor="t" anchorCtr="0">
            <a:normAutofit/>
          </a:bodyPr>
          <a:lstStyle>
            <a:lvl1pPr algn="l" defTabSz="914400" rtl="0" eaLnBrk="1" latinLnBrk="0" hangingPunct="1">
              <a:spcBef>
                <a:spcPct val="0"/>
              </a:spcBef>
              <a:buNone/>
              <a:defRPr sz="5600" b="1" kern="1200">
                <a:solidFill>
                  <a:srgbClr val="0079BA"/>
                </a:solidFill>
                <a:latin typeface="Arial" pitchFamily="34" charset="0"/>
                <a:ea typeface="+mj-ea"/>
                <a:cs typeface="Arial" pitchFamily="34" charset="0"/>
              </a:defRPr>
            </a:lvl1pPr>
          </a:lstStyle>
          <a:p>
            <a:endParaRPr lang="fr-CA" sz="5600" dirty="0"/>
          </a:p>
        </p:txBody>
      </p:sp>
      <p:sp>
        <p:nvSpPr>
          <p:cNvPr id="8" name="Rectangle 7"/>
          <p:cNvSpPr/>
          <p:nvPr userDrawn="1"/>
        </p:nvSpPr>
        <p:spPr>
          <a:xfrm>
            <a:off x="0" y="5587200"/>
            <a:ext cx="12192000" cy="316800"/>
          </a:xfrm>
          <a:prstGeom prst="rect">
            <a:avLst/>
          </a:prstGeom>
          <a:solidFill>
            <a:srgbClr val="0A55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3" name="Footer Placeholder 2"/>
          <p:cNvSpPr>
            <a:spLocks noGrp="1"/>
          </p:cNvSpPr>
          <p:nvPr>
            <p:ph type="ftr" sz="quarter" idx="11"/>
          </p:nvPr>
        </p:nvSpPr>
        <p:spPr>
          <a:xfrm>
            <a:off x="0" y="5587200"/>
            <a:ext cx="10638676" cy="316800"/>
          </a:xfrm>
        </p:spPr>
        <p:txBody>
          <a:bodyPr vert="horz" lIns="507600" tIns="45720" rIns="91440" bIns="45720" rtlCol="0" anchor="ctr"/>
          <a:lstStyle>
            <a:lvl1pPr>
              <a:defRPr lang="fr-CA" sz="1400" cap="all" smtClean="0">
                <a:solidFill>
                  <a:schemeClr val="bg1"/>
                </a:solidFill>
                <a:latin typeface="Arial" pitchFamily="34" charset="0"/>
                <a:cs typeface="Arial" pitchFamily="34" charset="0"/>
              </a:defRPr>
            </a:lvl1pPr>
          </a:lstStyle>
          <a:p>
            <a:pPr algn="l"/>
            <a:r>
              <a:rPr lang="fr-CA" dirty="0"/>
              <a:t>TITRE DE LA CONFÉRENCE</a:t>
            </a:r>
          </a:p>
        </p:txBody>
      </p:sp>
      <p:sp>
        <p:nvSpPr>
          <p:cNvPr id="4" name="Slide Number Placeholder 3"/>
          <p:cNvSpPr>
            <a:spLocks noGrp="1"/>
          </p:cNvSpPr>
          <p:nvPr>
            <p:ph type="sldNum" sz="quarter" idx="12"/>
          </p:nvPr>
        </p:nvSpPr>
        <p:spPr>
          <a:xfrm>
            <a:off x="10710857" y="5587200"/>
            <a:ext cx="1481143" cy="316800"/>
          </a:xfrm>
        </p:spPr>
        <p:txBody>
          <a:bodyPr vert="horz" lIns="91440" tIns="45720" rIns="507600" bIns="45720" rtlCol="0" anchor="ctr"/>
          <a:lstStyle>
            <a:lvl1pPr>
              <a:defRPr lang="fr-CA" sz="1400" smtClean="0">
                <a:solidFill>
                  <a:schemeClr val="bg1"/>
                </a:solidFill>
                <a:latin typeface="Arial" pitchFamily="34" charset="0"/>
                <a:cs typeface="Arial" pitchFamily="34" charset="0"/>
              </a:defRPr>
            </a:lvl1pPr>
          </a:lstStyle>
          <a:p>
            <a:fld id="{0D68B89D-13AA-4925-8219-7E0F89A14DF1}" type="slidenum">
              <a:rPr lang="fr-CA" smtClean="0"/>
              <a:pPr/>
              <a:t>‹N°›</a:t>
            </a:fld>
            <a:endParaRPr lang="fr-CA" dirty="0"/>
          </a:p>
        </p:txBody>
      </p:sp>
      <p:sp>
        <p:nvSpPr>
          <p:cNvPr id="5" name="Text Placeholder 4"/>
          <p:cNvSpPr>
            <a:spLocks noGrp="1"/>
          </p:cNvSpPr>
          <p:nvPr>
            <p:ph type="body" sz="quarter" idx="13"/>
          </p:nvPr>
        </p:nvSpPr>
        <p:spPr>
          <a:xfrm>
            <a:off x="0" y="0"/>
            <a:ext cx="12192000" cy="5589588"/>
          </a:xfrm>
          <a:noFill/>
        </p:spPr>
        <p:txBody>
          <a:bodyPr vert="horz" lIns="507600" tIns="1015200" rIns="507600" bIns="381600" rtlCol="0">
            <a:noAutofit/>
          </a:bodyPr>
          <a:lstStyle>
            <a:lvl1pPr>
              <a:defRPr lang="fr-CA" sz="2800" dirty="0" smtClean="0">
                <a:solidFill>
                  <a:srgbClr val="0079BA"/>
                </a:solidFill>
                <a:latin typeface="Arial" pitchFamily="34" charset="0"/>
                <a:cs typeface="Arial" pitchFamily="34" charset="0"/>
              </a:defRPr>
            </a:lvl1pPr>
          </a:lstStyle>
          <a:p>
            <a:pPr marL="0" lvl="0" indent="0">
              <a:buNone/>
            </a:pPr>
            <a:r>
              <a:rPr lang="fr-CA" dirty="0"/>
              <a:t>Click to </a:t>
            </a:r>
            <a:r>
              <a:rPr lang="fr-CA" dirty="0" err="1"/>
              <a:t>edit</a:t>
            </a:r>
            <a:r>
              <a:rPr lang="fr-CA" dirty="0"/>
              <a:t> Master </a:t>
            </a:r>
            <a:r>
              <a:rPr lang="fr-CA" dirty="0" err="1"/>
              <a:t>text</a:t>
            </a:r>
            <a:r>
              <a:rPr lang="fr-CA" dirty="0"/>
              <a:t> styles</a:t>
            </a:r>
          </a:p>
        </p:txBody>
      </p:sp>
      <p:pic>
        <p:nvPicPr>
          <p:cNvPr id="11" name="Picture 10" descr="UQAM lg INST Serv vie etudiante-noir.tif"/>
          <p:cNvPicPr>
            <a:picLocks noChangeAspect="1"/>
          </p:cNvPicPr>
          <p:nvPr userDrawn="1"/>
        </p:nvPicPr>
        <p:blipFill rotWithShape="1">
          <a:blip r:embed="rId2" cstate="print">
            <a:extLst>
              <a:ext uri="{28A0092B-C50C-407E-A947-70E740481C1C}">
                <a14:useLocalDpi xmlns:a14="http://schemas.microsoft.com/office/drawing/2010/main" val="0"/>
              </a:ext>
            </a:extLst>
          </a:blip>
          <a:srcRect b="14951"/>
          <a:stretch/>
        </p:blipFill>
        <p:spPr>
          <a:xfrm>
            <a:off x="467033" y="5949280"/>
            <a:ext cx="5117890" cy="576000"/>
          </a:xfrm>
          <a:prstGeom prst="rect">
            <a:avLst/>
          </a:prstGeom>
        </p:spPr>
      </p:pic>
    </p:spTree>
    <p:extLst>
      <p:ext uri="{BB962C8B-B14F-4D97-AF65-F5344CB8AC3E}">
        <p14:creationId xmlns:p14="http://schemas.microsoft.com/office/powerpoint/2010/main" val="3058058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et photo bleu">
    <p:spTree>
      <p:nvGrpSpPr>
        <p:cNvPr id="1" name=""/>
        <p:cNvGrpSpPr/>
        <p:nvPr/>
      </p:nvGrpSpPr>
      <p:grpSpPr>
        <a:xfrm>
          <a:off x="0" y="0"/>
          <a:ext cx="0" cy="0"/>
          <a:chOff x="0" y="0"/>
          <a:chExt cx="0" cy="0"/>
        </a:xfrm>
      </p:grpSpPr>
      <p:sp>
        <p:nvSpPr>
          <p:cNvPr id="9" name="Title 1"/>
          <p:cNvSpPr txBox="1">
            <a:spLocks/>
          </p:cNvSpPr>
          <p:nvPr userDrawn="1"/>
        </p:nvSpPr>
        <p:spPr>
          <a:xfrm>
            <a:off x="0" y="0"/>
            <a:ext cx="7774815" cy="5661248"/>
          </a:xfrm>
          <a:prstGeom prst="rect">
            <a:avLst/>
          </a:prstGeom>
          <a:solidFill>
            <a:srgbClr val="003251"/>
          </a:solidFill>
        </p:spPr>
        <p:txBody>
          <a:bodyPr vert="horz" lIns="507600" tIns="1015200" rIns="507600" bIns="0" rtlCol="0" anchor="t" anchorCtr="0">
            <a:normAutofit/>
          </a:bodyPr>
          <a:lstStyle>
            <a:lvl1pPr algn="l" defTabSz="914400" rtl="0" eaLnBrk="1" latinLnBrk="0" hangingPunct="1">
              <a:spcBef>
                <a:spcPct val="0"/>
              </a:spcBef>
              <a:buNone/>
              <a:defRPr sz="5600" b="1" kern="1200">
                <a:solidFill>
                  <a:srgbClr val="0079BA"/>
                </a:solidFill>
                <a:latin typeface="Arial" pitchFamily="34" charset="0"/>
                <a:ea typeface="+mj-ea"/>
                <a:cs typeface="Arial" pitchFamily="34" charset="0"/>
              </a:defRPr>
            </a:lvl1pPr>
          </a:lstStyle>
          <a:p>
            <a:endParaRPr lang="fr-CA" sz="5600" dirty="0"/>
          </a:p>
        </p:txBody>
      </p:sp>
      <p:sp>
        <p:nvSpPr>
          <p:cNvPr id="6" name="Rectangle 5"/>
          <p:cNvSpPr/>
          <p:nvPr userDrawn="1"/>
        </p:nvSpPr>
        <p:spPr>
          <a:xfrm>
            <a:off x="0" y="5587200"/>
            <a:ext cx="12192000" cy="316800"/>
          </a:xfrm>
          <a:prstGeom prst="rect">
            <a:avLst/>
          </a:prstGeom>
          <a:solidFill>
            <a:srgbClr val="0A55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sp>
        <p:nvSpPr>
          <p:cNvPr id="4" name="Footer Placeholder 3"/>
          <p:cNvSpPr>
            <a:spLocks noGrp="1"/>
          </p:cNvSpPr>
          <p:nvPr>
            <p:ph type="ftr" sz="quarter" idx="11"/>
          </p:nvPr>
        </p:nvSpPr>
        <p:spPr>
          <a:xfrm>
            <a:off x="7131" y="5587200"/>
            <a:ext cx="10631546" cy="316800"/>
          </a:xfrm>
        </p:spPr>
        <p:txBody>
          <a:bodyPr vert="horz" lIns="507600" tIns="45720" rIns="91440" bIns="45720" rtlCol="0" anchor="ctr"/>
          <a:lstStyle>
            <a:lvl1pPr marL="0" algn="l" defTabSz="914400" rtl="0" eaLnBrk="1" latinLnBrk="0" hangingPunct="1">
              <a:defRPr lang="fr-CA" sz="1400" kern="1200" cap="all" smtClean="0">
                <a:solidFill>
                  <a:schemeClr val="bg1"/>
                </a:solidFill>
                <a:latin typeface="Arial" pitchFamily="34" charset="0"/>
                <a:ea typeface="+mn-ea"/>
                <a:cs typeface="Arial" pitchFamily="34" charset="0"/>
              </a:defRPr>
            </a:lvl1pPr>
          </a:lstStyle>
          <a:p>
            <a:r>
              <a:rPr lang="fr-CA" dirty="0"/>
              <a:t>TITRE DE LA CONFÉRENCE</a:t>
            </a:r>
          </a:p>
        </p:txBody>
      </p:sp>
      <p:sp>
        <p:nvSpPr>
          <p:cNvPr id="5" name="Slide Number Placeholder 4"/>
          <p:cNvSpPr>
            <a:spLocks noGrp="1"/>
          </p:cNvSpPr>
          <p:nvPr>
            <p:ph type="sldNum" sz="quarter" idx="12"/>
          </p:nvPr>
        </p:nvSpPr>
        <p:spPr>
          <a:xfrm>
            <a:off x="10710857" y="5585948"/>
            <a:ext cx="1481143" cy="316800"/>
          </a:xfrm>
        </p:spPr>
        <p:txBody>
          <a:bodyPr vert="horz" lIns="91440" tIns="45720" rIns="507600" bIns="45720" rtlCol="0" anchor="ctr"/>
          <a:lstStyle>
            <a:lvl1pPr>
              <a:defRPr lang="fr-CA" sz="1400" smtClean="0">
                <a:solidFill>
                  <a:schemeClr val="bg1"/>
                </a:solidFill>
                <a:latin typeface="Arial" pitchFamily="34" charset="0"/>
                <a:cs typeface="Arial" pitchFamily="34" charset="0"/>
              </a:defRPr>
            </a:lvl1pPr>
          </a:lstStyle>
          <a:p>
            <a:fld id="{0D68B89D-13AA-4925-8219-7E0F89A14DF1}" type="slidenum">
              <a:rPr lang="fr-CA" smtClean="0"/>
              <a:pPr/>
              <a:t>‹N°›</a:t>
            </a:fld>
            <a:endParaRPr lang="fr-CA" dirty="0"/>
          </a:p>
        </p:txBody>
      </p:sp>
      <p:sp>
        <p:nvSpPr>
          <p:cNvPr id="8" name="Text Placeholder 7"/>
          <p:cNvSpPr>
            <a:spLocks noGrp="1"/>
          </p:cNvSpPr>
          <p:nvPr>
            <p:ph type="body" sz="quarter" idx="13"/>
          </p:nvPr>
        </p:nvSpPr>
        <p:spPr>
          <a:xfrm>
            <a:off x="0" y="0"/>
            <a:ext cx="7676061" cy="5587200"/>
          </a:xfrm>
          <a:noFill/>
        </p:spPr>
        <p:txBody>
          <a:bodyPr vert="horz" lIns="507600" tIns="1015200" rIns="507600" bIns="381600" rtlCol="0">
            <a:noAutofit/>
          </a:bodyPr>
          <a:lstStyle>
            <a:lvl1pPr>
              <a:defRPr lang="en-US" sz="2800" dirty="0" smtClean="0">
                <a:solidFill>
                  <a:srgbClr val="0079BA"/>
                </a:solidFill>
                <a:latin typeface="Arial" pitchFamily="34" charset="0"/>
                <a:cs typeface="Arial" pitchFamily="34" charset="0"/>
              </a:defRPr>
            </a:lvl1pPr>
            <a:lvl2pPr marL="507600" indent="0">
              <a:buNone/>
              <a:defRPr lang="en-US" sz="1900" dirty="0" smtClean="0">
                <a:solidFill>
                  <a:schemeClr val="bg1"/>
                </a:solidFill>
                <a:latin typeface="Arial" pitchFamily="34" charset="0"/>
                <a:cs typeface="Arial" pitchFamily="34" charset="0"/>
              </a:defRPr>
            </a:lvl2pPr>
          </a:lstStyle>
          <a:p>
            <a:pPr marL="0" lvl="0" indent="0">
              <a:buNone/>
            </a:pPr>
            <a:r>
              <a:rPr lang="en-US" dirty="0"/>
              <a:t>Click to edit Master text styles</a:t>
            </a:r>
          </a:p>
        </p:txBody>
      </p:sp>
      <p:sp>
        <p:nvSpPr>
          <p:cNvPr id="10" name="Picture Placeholder 9"/>
          <p:cNvSpPr>
            <a:spLocks noGrp="1"/>
          </p:cNvSpPr>
          <p:nvPr>
            <p:ph type="pic" sz="quarter" idx="14"/>
          </p:nvPr>
        </p:nvSpPr>
        <p:spPr>
          <a:xfrm>
            <a:off x="7698067" y="0"/>
            <a:ext cx="4492800" cy="5587200"/>
          </a:xfrm>
        </p:spPr>
        <p:txBody>
          <a:bodyPr/>
          <a:lstStyle/>
          <a:p>
            <a:endParaRPr lang="fr-CA"/>
          </a:p>
        </p:txBody>
      </p:sp>
      <p:pic>
        <p:nvPicPr>
          <p:cNvPr id="16" name="Picture 15" descr="UQAM lg INST Serv vie etudiante-noir.tif"/>
          <p:cNvPicPr>
            <a:picLocks noChangeAspect="1"/>
          </p:cNvPicPr>
          <p:nvPr userDrawn="1"/>
        </p:nvPicPr>
        <p:blipFill rotWithShape="1">
          <a:blip r:embed="rId2" cstate="print">
            <a:extLst>
              <a:ext uri="{28A0092B-C50C-407E-A947-70E740481C1C}">
                <a14:useLocalDpi xmlns:a14="http://schemas.microsoft.com/office/drawing/2010/main" val="0"/>
              </a:ext>
            </a:extLst>
          </a:blip>
          <a:srcRect b="14951"/>
          <a:stretch/>
        </p:blipFill>
        <p:spPr>
          <a:xfrm>
            <a:off x="467033" y="5949280"/>
            <a:ext cx="5117890" cy="576000"/>
          </a:xfrm>
          <a:prstGeom prst="rect">
            <a:avLst/>
          </a:prstGeom>
        </p:spPr>
      </p:pic>
    </p:spTree>
    <p:extLst>
      <p:ext uri="{BB962C8B-B14F-4D97-AF65-F5344CB8AC3E}">
        <p14:creationId xmlns:p14="http://schemas.microsoft.com/office/powerpoint/2010/main" val="3150432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colonnes bleu">
    <p:bg>
      <p:bgRef idx="1001">
        <a:schemeClr val="bg1"/>
      </p:bgRef>
    </p:bg>
    <p:spTree>
      <p:nvGrpSpPr>
        <p:cNvPr id="1" name=""/>
        <p:cNvGrpSpPr/>
        <p:nvPr/>
      </p:nvGrpSpPr>
      <p:grpSpPr>
        <a:xfrm>
          <a:off x="0" y="0"/>
          <a:ext cx="0" cy="0"/>
          <a:chOff x="0" y="0"/>
          <a:chExt cx="0" cy="0"/>
        </a:xfrm>
      </p:grpSpPr>
      <p:sp>
        <p:nvSpPr>
          <p:cNvPr id="12" name="Title 1"/>
          <p:cNvSpPr txBox="1">
            <a:spLocks/>
          </p:cNvSpPr>
          <p:nvPr userDrawn="1"/>
        </p:nvSpPr>
        <p:spPr>
          <a:xfrm>
            <a:off x="-1" y="0"/>
            <a:ext cx="12192001" cy="5661248"/>
          </a:xfrm>
          <a:prstGeom prst="rect">
            <a:avLst/>
          </a:prstGeom>
          <a:solidFill>
            <a:srgbClr val="003251"/>
          </a:solidFill>
        </p:spPr>
        <p:txBody>
          <a:bodyPr vert="horz" lIns="507600" tIns="1015200" rIns="507600" bIns="0" rtlCol="0" anchor="t" anchorCtr="0">
            <a:normAutofit/>
          </a:bodyPr>
          <a:lstStyle>
            <a:lvl1pPr algn="l" defTabSz="914400" rtl="0" eaLnBrk="1" latinLnBrk="0" hangingPunct="1">
              <a:spcBef>
                <a:spcPct val="0"/>
              </a:spcBef>
              <a:buNone/>
              <a:defRPr sz="5600" b="1" kern="1200">
                <a:solidFill>
                  <a:srgbClr val="0079BA"/>
                </a:solidFill>
                <a:latin typeface="Arial" pitchFamily="34" charset="0"/>
                <a:ea typeface="+mj-ea"/>
                <a:cs typeface="Arial" pitchFamily="34" charset="0"/>
              </a:defRPr>
            </a:lvl1pPr>
          </a:lstStyle>
          <a:p>
            <a:endParaRPr lang="fr-CA" sz="5600" dirty="0"/>
          </a:p>
        </p:txBody>
      </p:sp>
      <p:sp>
        <p:nvSpPr>
          <p:cNvPr id="6" name="Rectangle 5"/>
          <p:cNvSpPr/>
          <p:nvPr userDrawn="1"/>
        </p:nvSpPr>
        <p:spPr>
          <a:xfrm>
            <a:off x="-5264" y="5589240"/>
            <a:ext cx="12192000" cy="316800"/>
          </a:xfrm>
          <a:prstGeom prst="rect">
            <a:avLst/>
          </a:prstGeom>
          <a:solidFill>
            <a:srgbClr val="0A55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prstClr val="white"/>
              </a:solidFill>
            </a:endParaRPr>
          </a:p>
        </p:txBody>
      </p:sp>
      <p:sp>
        <p:nvSpPr>
          <p:cNvPr id="4" name="Footer Placeholder 3"/>
          <p:cNvSpPr>
            <a:spLocks noGrp="1"/>
          </p:cNvSpPr>
          <p:nvPr>
            <p:ph type="ftr" sz="quarter" idx="11"/>
          </p:nvPr>
        </p:nvSpPr>
        <p:spPr>
          <a:xfrm>
            <a:off x="0" y="5587200"/>
            <a:ext cx="10638676" cy="316800"/>
          </a:xfrm>
        </p:spPr>
        <p:txBody>
          <a:bodyPr vert="horz" lIns="507600" tIns="45720" rIns="91440" bIns="45720" rtlCol="0" anchor="ctr"/>
          <a:lstStyle>
            <a:lvl1pPr marL="0" algn="l" defTabSz="914400" rtl="0" eaLnBrk="1" latinLnBrk="0" hangingPunct="1">
              <a:defRPr lang="fr-CA" sz="1400" kern="1200" cap="all" smtClean="0">
                <a:solidFill>
                  <a:schemeClr val="bg1"/>
                </a:solidFill>
                <a:latin typeface="Arial" pitchFamily="34" charset="0"/>
                <a:ea typeface="+mn-ea"/>
                <a:cs typeface="Arial" pitchFamily="34" charset="0"/>
              </a:defRPr>
            </a:lvl1pPr>
          </a:lstStyle>
          <a:p>
            <a:r>
              <a:rPr lang="fr-CA" dirty="0"/>
              <a:t>TITRE DE LA CONFÉRENCE</a:t>
            </a:r>
          </a:p>
        </p:txBody>
      </p:sp>
      <p:sp>
        <p:nvSpPr>
          <p:cNvPr id="5" name="Slide Number Placeholder 4"/>
          <p:cNvSpPr>
            <a:spLocks noGrp="1"/>
          </p:cNvSpPr>
          <p:nvPr>
            <p:ph type="sldNum" sz="quarter" idx="12"/>
          </p:nvPr>
        </p:nvSpPr>
        <p:spPr>
          <a:xfrm>
            <a:off x="10703750" y="5587200"/>
            <a:ext cx="1481143" cy="316800"/>
          </a:xfrm>
        </p:spPr>
        <p:txBody>
          <a:bodyPr vert="horz" lIns="91440" tIns="45720" rIns="507600" bIns="45720" rtlCol="0" anchor="ctr"/>
          <a:lstStyle>
            <a:lvl1pPr>
              <a:defRPr lang="fr-CA" sz="1400" smtClean="0">
                <a:solidFill>
                  <a:schemeClr val="bg1"/>
                </a:solidFill>
                <a:latin typeface="Arial" pitchFamily="34" charset="0"/>
                <a:cs typeface="Arial" pitchFamily="34" charset="0"/>
              </a:defRPr>
            </a:lvl1pPr>
          </a:lstStyle>
          <a:p>
            <a:fld id="{0D68B89D-13AA-4925-8219-7E0F89A14DF1}" type="slidenum">
              <a:rPr>
                <a:solidFill>
                  <a:prstClr val="white"/>
                </a:solidFill>
              </a:rPr>
              <a:pPr/>
              <a:t>‹N°›</a:t>
            </a:fld>
            <a:endParaRPr dirty="0">
              <a:solidFill>
                <a:prstClr val="white"/>
              </a:solidFill>
            </a:endParaRPr>
          </a:p>
        </p:txBody>
      </p:sp>
      <p:sp>
        <p:nvSpPr>
          <p:cNvPr id="13" name="Text Placeholder 6"/>
          <p:cNvSpPr>
            <a:spLocks noGrp="1"/>
          </p:cNvSpPr>
          <p:nvPr>
            <p:ph type="body" sz="quarter" idx="14" hasCustomPrompt="1"/>
          </p:nvPr>
        </p:nvSpPr>
        <p:spPr>
          <a:xfrm>
            <a:off x="565785" y="1"/>
            <a:ext cx="3653892" cy="1326821"/>
          </a:xfrm>
        </p:spPr>
        <p:txBody>
          <a:bodyPr tIns="507600">
            <a:normAutofit/>
          </a:bodyPr>
          <a:lstStyle>
            <a:lvl1pPr marL="0" indent="0">
              <a:buNone/>
              <a:defRPr sz="5600" b="0" i="0">
                <a:solidFill>
                  <a:srgbClr val="0079BA"/>
                </a:solidFill>
                <a:latin typeface="Arial"/>
                <a:cs typeface="Arial"/>
              </a:defRPr>
            </a:lvl1pPr>
          </a:lstStyle>
          <a:p>
            <a:pPr lvl="0"/>
            <a:r>
              <a:rPr lang="en-US" dirty="0"/>
              <a:t>1</a:t>
            </a:r>
          </a:p>
        </p:txBody>
      </p:sp>
      <p:sp>
        <p:nvSpPr>
          <p:cNvPr id="14" name="Text Placeholder 6"/>
          <p:cNvSpPr>
            <a:spLocks noGrp="1"/>
          </p:cNvSpPr>
          <p:nvPr>
            <p:ph type="body" sz="quarter" idx="15"/>
          </p:nvPr>
        </p:nvSpPr>
        <p:spPr>
          <a:xfrm>
            <a:off x="565785" y="1340769"/>
            <a:ext cx="3618926" cy="4175795"/>
          </a:xfrm>
        </p:spPr>
        <p:txBody>
          <a:bodyPr>
            <a:normAutofit/>
          </a:bodyPr>
          <a:lstStyle>
            <a:lvl1pPr marL="0" indent="0">
              <a:buNone/>
              <a:defRPr sz="1900" b="0" i="0">
                <a:solidFill>
                  <a:schemeClr val="bg1"/>
                </a:solidFill>
                <a:latin typeface="Arial"/>
                <a:cs typeface="Arial"/>
              </a:defRPr>
            </a:lvl1pPr>
          </a:lstStyle>
          <a:p>
            <a:pPr lvl="0"/>
            <a:r>
              <a:rPr lang="fr-CA" dirty="0"/>
              <a:t>Click to </a:t>
            </a:r>
            <a:r>
              <a:rPr lang="fr-CA" dirty="0" err="1"/>
              <a:t>edit</a:t>
            </a:r>
            <a:r>
              <a:rPr lang="fr-CA" dirty="0"/>
              <a:t> Master </a:t>
            </a:r>
            <a:r>
              <a:rPr lang="fr-CA" dirty="0" err="1"/>
              <a:t>text</a:t>
            </a:r>
            <a:r>
              <a:rPr lang="fr-CA" dirty="0"/>
              <a:t> styles</a:t>
            </a:r>
          </a:p>
        </p:txBody>
      </p:sp>
      <p:sp>
        <p:nvSpPr>
          <p:cNvPr id="15" name="Text Placeholder 6"/>
          <p:cNvSpPr>
            <a:spLocks noGrp="1"/>
          </p:cNvSpPr>
          <p:nvPr>
            <p:ph type="body" sz="quarter" idx="16"/>
          </p:nvPr>
        </p:nvSpPr>
        <p:spPr>
          <a:xfrm>
            <a:off x="7873569" y="1340769"/>
            <a:ext cx="3618926" cy="4175795"/>
          </a:xfrm>
        </p:spPr>
        <p:txBody>
          <a:bodyPr>
            <a:normAutofit/>
          </a:bodyPr>
          <a:lstStyle>
            <a:lvl1pPr marL="0" indent="0">
              <a:buNone/>
              <a:defRPr sz="1900" b="0" i="0">
                <a:solidFill>
                  <a:srgbClr val="FFFFFF"/>
                </a:solidFill>
                <a:latin typeface="Arial"/>
                <a:cs typeface="Arial"/>
              </a:defRPr>
            </a:lvl1pPr>
          </a:lstStyle>
          <a:p>
            <a:pPr lvl="0"/>
            <a:r>
              <a:rPr lang="fr-CA" dirty="0"/>
              <a:t>Click to </a:t>
            </a:r>
            <a:r>
              <a:rPr lang="fr-CA" dirty="0" err="1"/>
              <a:t>edit</a:t>
            </a:r>
            <a:r>
              <a:rPr lang="fr-CA" dirty="0"/>
              <a:t> Master </a:t>
            </a:r>
            <a:r>
              <a:rPr lang="fr-CA" dirty="0" err="1"/>
              <a:t>text</a:t>
            </a:r>
            <a:r>
              <a:rPr lang="fr-CA" dirty="0"/>
              <a:t> styles</a:t>
            </a:r>
          </a:p>
        </p:txBody>
      </p:sp>
      <p:sp>
        <p:nvSpPr>
          <p:cNvPr id="16" name="Text Placeholder 6"/>
          <p:cNvSpPr>
            <a:spLocks noGrp="1"/>
          </p:cNvSpPr>
          <p:nvPr>
            <p:ph type="body" sz="quarter" idx="17"/>
          </p:nvPr>
        </p:nvSpPr>
        <p:spPr>
          <a:xfrm>
            <a:off x="4219677" y="1340769"/>
            <a:ext cx="3618926" cy="4175795"/>
          </a:xfrm>
        </p:spPr>
        <p:txBody>
          <a:bodyPr>
            <a:normAutofit/>
          </a:bodyPr>
          <a:lstStyle>
            <a:lvl1pPr marL="0" indent="0">
              <a:buNone/>
              <a:defRPr sz="1900" b="0" i="0">
                <a:solidFill>
                  <a:srgbClr val="FFFFFF"/>
                </a:solidFill>
                <a:latin typeface="Arial"/>
                <a:cs typeface="Arial"/>
              </a:defRPr>
            </a:lvl1pPr>
          </a:lstStyle>
          <a:p>
            <a:pPr lvl="0"/>
            <a:r>
              <a:rPr lang="fr-CA" dirty="0"/>
              <a:t>Click to </a:t>
            </a:r>
            <a:r>
              <a:rPr lang="fr-CA" dirty="0" err="1"/>
              <a:t>edit</a:t>
            </a:r>
            <a:r>
              <a:rPr lang="fr-CA" dirty="0"/>
              <a:t> Master </a:t>
            </a:r>
            <a:r>
              <a:rPr lang="fr-CA" dirty="0" err="1"/>
              <a:t>text</a:t>
            </a:r>
            <a:r>
              <a:rPr lang="fr-CA" dirty="0"/>
              <a:t> styles</a:t>
            </a:r>
          </a:p>
        </p:txBody>
      </p:sp>
      <p:sp>
        <p:nvSpPr>
          <p:cNvPr id="17" name="Text Placeholder 6"/>
          <p:cNvSpPr>
            <a:spLocks noGrp="1"/>
          </p:cNvSpPr>
          <p:nvPr>
            <p:ph type="body" sz="quarter" idx="18" hasCustomPrompt="1"/>
          </p:nvPr>
        </p:nvSpPr>
        <p:spPr>
          <a:xfrm>
            <a:off x="7873569" y="1"/>
            <a:ext cx="3653892" cy="1326821"/>
          </a:xfrm>
        </p:spPr>
        <p:txBody>
          <a:bodyPr tIns="507600">
            <a:normAutofit/>
          </a:bodyPr>
          <a:lstStyle>
            <a:lvl1pPr marL="0" indent="0">
              <a:buNone/>
              <a:defRPr sz="5600" b="0" i="0">
                <a:solidFill>
                  <a:srgbClr val="0079BA"/>
                </a:solidFill>
                <a:latin typeface="Arial"/>
                <a:cs typeface="Arial"/>
              </a:defRPr>
            </a:lvl1pPr>
          </a:lstStyle>
          <a:p>
            <a:pPr lvl="0"/>
            <a:r>
              <a:rPr lang="en-US" dirty="0"/>
              <a:t>3</a:t>
            </a:r>
          </a:p>
        </p:txBody>
      </p:sp>
      <p:sp>
        <p:nvSpPr>
          <p:cNvPr id="18" name="Text Placeholder 6"/>
          <p:cNvSpPr>
            <a:spLocks noGrp="1"/>
          </p:cNvSpPr>
          <p:nvPr>
            <p:ph type="body" sz="quarter" idx="19" hasCustomPrompt="1"/>
          </p:nvPr>
        </p:nvSpPr>
        <p:spPr>
          <a:xfrm>
            <a:off x="4219677" y="1"/>
            <a:ext cx="3653892" cy="1326821"/>
          </a:xfrm>
        </p:spPr>
        <p:txBody>
          <a:bodyPr tIns="507600">
            <a:normAutofit/>
          </a:bodyPr>
          <a:lstStyle>
            <a:lvl1pPr marL="0" indent="0">
              <a:buNone/>
              <a:defRPr sz="5600" b="0" i="0">
                <a:solidFill>
                  <a:srgbClr val="0079BA"/>
                </a:solidFill>
                <a:latin typeface="Arial"/>
                <a:cs typeface="Arial"/>
              </a:defRPr>
            </a:lvl1pPr>
          </a:lstStyle>
          <a:p>
            <a:pPr lvl="0"/>
            <a:r>
              <a:rPr lang="en-US" dirty="0"/>
              <a:t>2</a:t>
            </a:r>
          </a:p>
        </p:txBody>
      </p:sp>
      <p:pic>
        <p:nvPicPr>
          <p:cNvPr id="23" name="Picture 22" descr="UQAM lg INST Serv vie etudiante-noir.tif"/>
          <p:cNvPicPr>
            <a:picLocks noChangeAspect="1"/>
          </p:cNvPicPr>
          <p:nvPr userDrawn="1"/>
        </p:nvPicPr>
        <p:blipFill rotWithShape="1">
          <a:blip r:embed="rId3" cstate="print">
            <a:extLst>
              <a:ext uri="{28A0092B-C50C-407E-A947-70E740481C1C}">
                <a14:useLocalDpi xmlns:a14="http://schemas.microsoft.com/office/drawing/2010/main" val="0"/>
              </a:ext>
            </a:extLst>
          </a:blip>
          <a:srcRect b="14951"/>
          <a:stretch/>
        </p:blipFill>
        <p:spPr>
          <a:xfrm>
            <a:off x="467033" y="5949280"/>
            <a:ext cx="5117890" cy="576000"/>
          </a:xfrm>
          <a:prstGeom prst="rect">
            <a:avLst/>
          </a:prstGeom>
        </p:spPr>
      </p:pic>
    </p:spTree>
    <p:extLst>
      <p:ext uri="{BB962C8B-B14F-4D97-AF65-F5344CB8AC3E}">
        <p14:creationId xmlns:p14="http://schemas.microsoft.com/office/powerpoint/2010/main" val="5570238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6" name="Rectangle 5"/>
          <p:cNvSpPr/>
          <p:nvPr userDrawn="1"/>
        </p:nvSpPr>
        <p:spPr>
          <a:xfrm>
            <a:off x="0" y="5587200"/>
            <a:ext cx="12192000" cy="316800"/>
          </a:xfrm>
          <a:prstGeom prst="rect">
            <a:avLst/>
          </a:prstGeom>
          <a:solidFill>
            <a:srgbClr val="0A55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prstClr val="white"/>
              </a:solidFill>
            </a:endParaRPr>
          </a:p>
        </p:txBody>
      </p:sp>
      <p:sp>
        <p:nvSpPr>
          <p:cNvPr id="4" name="Footer Placeholder 3"/>
          <p:cNvSpPr>
            <a:spLocks noGrp="1"/>
          </p:cNvSpPr>
          <p:nvPr>
            <p:ph type="ftr" sz="quarter" idx="11"/>
          </p:nvPr>
        </p:nvSpPr>
        <p:spPr>
          <a:xfrm>
            <a:off x="-1" y="5587200"/>
            <a:ext cx="10552239" cy="316800"/>
          </a:xfrm>
        </p:spPr>
        <p:txBody>
          <a:bodyPr vert="horz" lIns="507600" tIns="45720" rIns="91440" bIns="45720" rtlCol="0" anchor="ctr"/>
          <a:lstStyle>
            <a:lvl1pPr marL="0" algn="l" defTabSz="914400" rtl="0" eaLnBrk="1" latinLnBrk="0" hangingPunct="1">
              <a:defRPr lang="fr-CA" sz="1400" kern="1200" cap="all" smtClean="0">
                <a:solidFill>
                  <a:schemeClr val="bg1"/>
                </a:solidFill>
                <a:latin typeface="Arial" pitchFamily="34" charset="0"/>
                <a:ea typeface="+mn-ea"/>
                <a:cs typeface="Arial" pitchFamily="34" charset="0"/>
              </a:defRPr>
            </a:lvl1pPr>
          </a:lstStyle>
          <a:p>
            <a:r>
              <a:rPr lang="fr-CA" dirty="0"/>
              <a:t>TITRE DE LA CONFÉRENCE</a:t>
            </a:r>
          </a:p>
        </p:txBody>
      </p:sp>
      <p:sp>
        <p:nvSpPr>
          <p:cNvPr id="5" name="Slide Number Placeholder 4"/>
          <p:cNvSpPr>
            <a:spLocks noGrp="1"/>
          </p:cNvSpPr>
          <p:nvPr>
            <p:ph type="sldNum" sz="quarter" idx="12"/>
          </p:nvPr>
        </p:nvSpPr>
        <p:spPr>
          <a:xfrm>
            <a:off x="10710857" y="5587200"/>
            <a:ext cx="1481143" cy="316800"/>
          </a:xfrm>
        </p:spPr>
        <p:txBody>
          <a:bodyPr vert="horz" lIns="91440" tIns="45720" rIns="507600" bIns="45720" rtlCol="0" anchor="ctr"/>
          <a:lstStyle>
            <a:lvl1pPr>
              <a:defRPr lang="fr-CA" sz="1400" smtClean="0">
                <a:solidFill>
                  <a:prstClr val="white"/>
                </a:solidFill>
                <a:latin typeface="Arial" pitchFamily="34" charset="0"/>
                <a:cs typeface="Arial" pitchFamily="34" charset="0"/>
              </a:defRPr>
            </a:lvl1pPr>
          </a:lstStyle>
          <a:p>
            <a:fld id="{0D68B89D-13AA-4925-8219-7E0F89A14DF1}" type="slidenum">
              <a:rPr lang="fr-CA" smtClean="0"/>
              <a:pPr/>
              <a:t>‹N°›</a:t>
            </a:fld>
            <a:endParaRPr lang="fr-CA"/>
          </a:p>
        </p:txBody>
      </p:sp>
      <p:sp>
        <p:nvSpPr>
          <p:cNvPr id="10" name="Chart Placeholder 9"/>
          <p:cNvSpPr>
            <a:spLocks noGrp="1"/>
          </p:cNvSpPr>
          <p:nvPr>
            <p:ph type="chart" sz="quarter" idx="13"/>
          </p:nvPr>
        </p:nvSpPr>
        <p:spPr>
          <a:xfrm>
            <a:off x="0" y="0"/>
            <a:ext cx="12192000" cy="5587200"/>
          </a:xfrm>
          <a:solidFill>
            <a:schemeClr val="bg1"/>
          </a:solidFill>
        </p:spPr>
        <p:txBody>
          <a:bodyPr/>
          <a:lstStyle/>
          <a:p>
            <a:endParaRPr lang="fr-CA"/>
          </a:p>
        </p:txBody>
      </p:sp>
      <p:pic>
        <p:nvPicPr>
          <p:cNvPr id="13" name="Picture 12" descr="UQAM lg INST Serv vie etudiante-noir.tif"/>
          <p:cNvPicPr>
            <a:picLocks noChangeAspect="1"/>
          </p:cNvPicPr>
          <p:nvPr userDrawn="1"/>
        </p:nvPicPr>
        <p:blipFill rotWithShape="1">
          <a:blip r:embed="rId2" cstate="print">
            <a:extLst>
              <a:ext uri="{28A0092B-C50C-407E-A947-70E740481C1C}">
                <a14:useLocalDpi xmlns:a14="http://schemas.microsoft.com/office/drawing/2010/main" val="0"/>
              </a:ext>
            </a:extLst>
          </a:blip>
          <a:srcRect b="14951"/>
          <a:stretch/>
        </p:blipFill>
        <p:spPr>
          <a:xfrm>
            <a:off x="467033" y="5949280"/>
            <a:ext cx="5117890" cy="576000"/>
          </a:xfrm>
          <a:prstGeom prst="rect">
            <a:avLst/>
          </a:prstGeom>
        </p:spPr>
      </p:pic>
    </p:spTree>
    <p:extLst>
      <p:ext uri="{BB962C8B-B14F-4D97-AF65-F5344CB8AC3E}">
        <p14:creationId xmlns:p14="http://schemas.microsoft.com/office/powerpoint/2010/main" val="2230292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e blanc">
    <p:spTree>
      <p:nvGrpSpPr>
        <p:cNvPr id="1" name=""/>
        <p:cNvGrpSpPr/>
        <p:nvPr/>
      </p:nvGrpSpPr>
      <p:grpSpPr>
        <a:xfrm>
          <a:off x="0" y="0"/>
          <a:ext cx="0" cy="0"/>
          <a:chOff x="0" y="0"/>
          <a:chExt cx="0" cy="0"/>
        </a:xfrm>
      </p:grpSpPr>
      <p:sp>
        <p:nvSpPr>
          <p:cNvPr id="10" name="Title 1"/>
          <p:cNvSpPr txBox="1">
            <a:spLocks/>
          </p:cNvSpPr>
          <p:nvPr userDrawn="1"/>
        </p:nvSpPr>
        <p:spPr>
          <a:xfrm>
            <a:off x="-1" y="0"/>
            <a:ext cx="12192001" cy="5587200"/>
          </a:xfrm>
          <a:prstGeom prst="rect">
            <a:avLst/>
          </a:prstGeom>
          <a:solidFill>
            <a:schemeClr val="bg1"/>
          </a:solidFill>
        </p:spPr>
        <p:txBody>
          <a:bodyPr vert="horz" lIns="507600" tIns="1015200" rIns="507600" bIns="0" rtlCol="0" anchor="t" anchorCtr="0">
            <a:normAutofit/>
          </a:bodyPr>
          <a:lstStyle>
            <a:lvl1pPr algn="l" defTabSz="914400" rtl="0" eaLnBrk="1" latinLnBrk="0" hangingPunct="1">
              <a:spcBef>
                <a:spcPct val="0"/>
              </a:spcBef>
              <a:buNone/>
              <a:defRPr sz="5600" b="1" kern="1200">
                <a:solidFill>
                  <a:srgbClr val="0079BA"/>
                </a:solidFill>
                <a:latin typeface="Arial" pitchFamily="34" charset="0"/>
                <a:ea typeface="+mj-ea"/>
                <a:cs typeface="Arial" pitchFamily="34" charset="0"/>
              </a:defRPr>
            </a:lvl1pPr>
          </a:lstStyle>
          <a:p>
            <a:endParaRPr lang="fr-CA" sz="5600" dirty="0"/>
          </a:p>
        </p:txBody>
      </p:sp>
      <p:sp>
        <p:nvSpPr>
          <p:cNvPr id="8" name="Rectangle 7"/>
          <p:cNvSpPr/>
          <p:nvPr userDrawn="1"/>
        </p:nvSpPr>
        <p:spPr>
          <a:xfrm>
            <a:off x="0" y="5587200"/>
            <a:ext cx="12192000" cy="316800"/>
          </a:xfrm>
          <a:prstGeom prst="rect">
            <a:avLst/>
          </a:prstGeom>
          <a:solidFill>
            <a:srgbClr val="0A55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solidFill>
                <a:prstClr val="white"/>
              </a:solidFill>
            </a:endParaRPr>
          </a:p>
        </p:txBody>
      </p:sp>
      <p:sp>
        <p:nvSpPr>
          <p:cNvPr id="3" name="Footer Placeholder 2"/>
          <p:cNvSpPr>
            <a:spLocks noGrp="1"/>
          </p:cNvSpPr>
          <p:nvPr>
            <p:ph type="ftr" sz="quarter" idx="11"/>
          </p:nvPr>
        </p:nvSpPr>
        <p:spPr>
          <a:xfrm>
            <a:off x="0" y="5587200"/>
            <a:ext cx="10638676" cy="316800"/>
          </a:xfrm>
        </p:spPr>
        <p:txBody>
          <a:bodyPr vert="horz" lIns="507600" tIns="45720" rIns="91440" bIns="45720" rtlCol="0" anchor="ctr"/>
          <a:lstStyle>
            <a:lvl1pPr marL="0" algn="l" defTabSz="914400" rtl="0" eaLnBrk="1" latinLnBrk="0" hangingPunct="1">
              <a:defRPr lang="fr-CA" sz="1400" kern="1200" cap="all" smtClean="0">
                <a:solidFill>
                  <a:schemeClr val="bg1"/>
                </a:solidFill>
                <a:latin typeface="Arial" pitchFamily="34" charset="0"/>
                <a:ea typeface="+mn-ea"/>
                <a:cs typeface="Arial" pitchFamily="34" charset="0"/>
              </a:defRPr>
            </a:lvl1pPr>
          </a:lstStyle>
          <a:p>
            <a:r>
              <a:rPr lang="fr-CA" dirty="0"/>
              <a:t>TITRE DE LA CONFÉRENCE</a:t>
            </a:r>
          </a:p>
        </p:txBody>
      </p:sp>
      <p:sp>
        <p:nvSpPr>
          <p:cNvPr id="4" name="Slide Number Placeholder 3"/>
          <p:cNvSpPr>
            <a:spLocks noGrp="1"/>
          </p:cNvSpPr>
          <p:nvPr>
            <p:ph type="sldNum" sz="quarter" idx="12"/>
          </p:nvPr>
        </p:nvSpPr>
        <p:spPr>
          <a:xfrm>
            <a:off x="10710857" y="5587200"/>
            <a:ext cx="1481143" cy="316800"/>
          </a:xfrm>
        </p:spPr>
        <p:txBody>
          <a:bodyPr vert="horz" lIns="91440" tIns="45720" rIns="507600" bIns="45720" rtlCol="0" anchor="ctr"/>
          <a:lstStyle>
            <a:lvl1pPr>
              <a:defRPr lang="fr-CA" sz="1400" smtClean="0">
                <a:solidFill>
                  <a:schemeClr val="bg1"/>
                </a:solidFill>
                <a:latin typeface="Arial" pitchFamily="34" charset="0"/>
                <a:cs typeface="Arial" pitchFamily="34" charset="0"/>
              </a:defRPr>
            </a:lvl1pPr>
          </a:lstStyle>
          <a:p>
            <a:r>
              <a:rPr dirty="0">
                <a:solidFill>
                  <a:prstClr val="white"/>
                </a:solidFill>
              </a:rPr>
              <a:t>2</a:t>
            </a:r>
          </a:p>
        </p:txBody>
      </p:sp>
      <p:sp>
        <p:nvSpPr>
          <p:cNvPr id="11" name="Text Placeholder 10"/>
          <p:cNvSpPr>
            <a:spLocks noGrp="1"/>
          </p:cNvSpPr>
          <p:nvPr>
            <p:ph type="body" sz="quarter" idx="13"/>
          </p:nvPr>
        </p:nvSpPr>
        <p:spPr>
          <a:xfrm>
            <a:off x="0" y="0"/>
            <a:ext cx="12192000" cy="5589240"/>
          </a:xfrm>
          <a:solidFill>
            <a:schemeClr val="bg1"/>
          </a:solidFill>
        </p:spPr>
        <p:txBody>
          <a:bodyPr vert="horz" lIns="507600" tIns="1015200" rIns="507600" bIns="381600" rtlCol="0">
            <a:noAutofit/>
          </a:bodyPr>
          <a:lstStyle>
            <a:lvl1pPr>
              <a:defRPr lang="en-US" sz="2800" smtClean="0">
                <a:solidFill>
                  <a:srgbClr val="003251"/>
                </a:solidFill>
                <a:latin typeface="Arial" pitchFamily="34" charset="0"/>
                <a:cs typeface="Arial" pitchFamily="34" charset="0"/>
              </a:defRPr>
            </a:lvl1pPr>
            <a:lvl2pPr>
              <a:defRPr lang="en-US" smtClean="0">
                <a:solidFill>
                  <a:srgbClr val="003251"/>
                </a:solidFill>
                <a:latin typeface="Arial" pitchFamily="34" charset="0"/>
                <a:cs typeface="Arial" pitchFamily="34" charset="0"/>
              </a:defRPr>
            </a:lvl2pPr>
            <a:lvl3pPr>
              <a:defRPr lang="en-US" sz="2800" smtClean="0">
                <a:solidFill>
                  <a:srgbClr val="003251"/>
                </a:solidFill>
                <a:latin typeface="Arial" pitchFamily="34" charset="0"/>
                <a:cs typeface="Arial" pitchFamily="34" charset="0"/>
              </a:defRPr>
            </a:lvl3pPr>
            <a:lvl4pPr>
              <a:defRPr lang="en-US" sz="2800" smtClean="0">
                <a:solidFill>
                  <a:srgbClr val="003251"/>
                </a:solidFill>
                <a:latin typeface="Arial" pitchFamily="34" charset="0"/>
                <a:cs typeface="Arial" pitchFamily="34" charset="0"/>
              </a:defRPr>
            </a:lvl4pPr>
            <a:lvl5pPr>
              <a:defRPr lang="fr-CA" sz="2800">
                <a:solidFill>
                  <a:srgbClr val="003251"/>
                </a:solidFill>
                <a:latin typeface="Arial" pitchFamily="34" charset="0"/>
                <a:cs typeface="Arial" pitchFamily="34" charset="0"/>
              </a:defRPr>
            </a:lvl5pPr>
          </a:lstStyle>
          <a:p>
            <a:pPr marL="0" lvl="0" indent="0">
              <a:buNone/>
            </a:pPr>
            <a:r>
              <a:rPr lang="en-US" dirty="0"/>
              <a:t>Click to edit Master text styles</a:t>
            </a:r>
          </a:p>
        </p:txBody>
      </p:sp>
      <p:pic>
        <p:nvPicPr>
          <p:cNvPr id="16" name="Picture 15" descr="UQAM lg INST Serv vie etudiante-noir.tif"/>
          <p:cNvPicPr>
            <a:picLocks noChangeAspect="1"/>
          </p:cNvPicPr>
          <p:nvPr userDrawn="1"/>
        </p:nvPicPr>
        <p:blipFill rotWithShape="1">
          <a:blip r:embed="rId2" cstate="print">
            <a:extLst>
              <a:ext uri="{28A0092B-C50C-407E-A947-70E740481C1C}">
                <a14:useLocalDpi xmlns:a14="http://schemas.microsoft.com/office/drawing/2010/main" val="0"/>
              </a:ext>
            </a:extLst>
          </a:blip>
          <a:srcRect b="14951"/>
          <a:stretch/>
        </p:blipFill>
        <p:spPr>
          <a:xfrm>
            <a:off x="467033" y="5949280"/>
            <a:ext cx="5117890" cy="576000"/>
          </a:xfrm>
          <a:prstGeom prst="rect">
            <a:avLst/>
          </a:prstGeom>
        </p:spPr>
      </p:pic>
    </p:spTree>
    <p:extLst>
      <p:ext uri="{BB962C8B-B14F-4D97-AF65-F5344CB8AC3E}">
        <p14:creationId xmlns:p14="http://schemas.microsoft.com/office/powerpoint/2010/main" val="98432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20033-A55D-5144-B435-765E0F18EA27}"/>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FDC42431-F8E0-AF46-8886-4825832E0BEC}"/>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AC95253-5054-7044-AE71-79A507BAA943}"/>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5" name="Espace réservé du pied de page 4">
            <a:extLst>
              <a:ext uri="{FF2B5EF4-FFF2-40B4-BE49-F238E27FC236}">
                <a16:creationId xmlns:a16="http://schemas.microsoft.com/office/drawing/2014/main" id="{39A7A72F-A60D-8B4B-A0F5-6BD961D8E8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51D493-9E44-8444-9F9F-5E0EB8841631}"/>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243669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663F3-D0C7-1A40-91CE-26B01BF555EB}"/>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CEB7E58C-67B5-FD41-B38C-66FC20E12D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9FB027A3-42E6-FA4C-86ED-87CF84820AD6}"/>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5" name="Espace réservé du pied de page 4">
            <a:extLst>
              <a:ext uri="{FF2B5EF4-FFF2-40B4-BE49-F238E27FC236}">
                <a16:creationId xmlns:a16="http://schemas.microsoft.com/office/drawing/2014/main" id="{F4AFF0EC-65BF-B849-BFE2-792F4D2582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BC4C54-DA4A-F240-B743-BF263A0EFE8C}"/>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223597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673C4-03D5-7B4C-BFF3-7054B7CCA5D7}"/>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CA0D21E-092A-C34A-AABA-F130285A2FF0}"/>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4D698CD9-3156-F347-A847-2274A4FD1F90}"/>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6319FC37-0858-714A-A3C0-B5A617DF9CC9}"/>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6" name="Espace réservé du pied de page 5">
            <a:extLst>
              <a:ext uri="{FF2B5EF4-FFF2-40B4-BE49-F238E27FC236}">
                <a16:creationId xmlns:a16="http://schemas.microsoft.com/office/drawing/2014/main" id="{A2825BE4-B81C-7643-84A9-250D012C37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DF172E-B24E-5542-A457-F9C66835B280}"/>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68647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3ECAC-56CB-034A-8FDA-BAAF482F3EDB}"/>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F094656-C220-E649-AD1C-44756CAE0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218676E9-A1D7-724B-9CE1-0EA80C4B1CBE}"/>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66AE4A02-BA2C-9B4E-9431-748963668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3D2D070F-6A8E-524F-8106-67972E2EAEAB}"/>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CD00399-0492-734D-B4DA-5B542E1A15A4}"/>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8" name="Espace réservé du pied de page 7">
            <a:extLst>
              <a:ext uri="{FF2B5EF4-FFF2-40B4-BE49-F238E27FC236}">
                <a16:creationId xmlns:a16="http://schemas.microsoft.com/office/drawing/2014/main" id="{4CCE47E0-5AB8-6841-A6FF-F1B934C9EBC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C37BAEF-4F36-0742-B097-168E72B7F2F1}"/>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23381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7EE66-7C55-354B-BCF5-79833B2F707A}"/>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F264F85C-AE06-DC42-B1FC-270F2EB63F38}"/>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4" name="Espace réservé du pied de page 3">
            <a:extLst>
              <a:ext uri="{FF2B5EF4-FFF2-40B4-BE49-F238E27FC236}">
                <a16:creationId xmlns:a16="http://schemas.microsoft.com/office/drawing/2014/main" id="{5220591D-ED1A-C445-800A-1A232186D93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FBFA89A-983A-9145-812F-F7FA2517DEC7}"/>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1261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D9F128-6C41-7E45-A336-13780EA91DAB}"/>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3" name="Espace réservé du pied de page 2">
            <a:extLst>
              <a:ext uri="{FF2B5EF4-FFF2-40B4-BE49-F238E27FC236}">
                <a16:creationId xmlns:a16="http://schemas.microsoft.com/office/drawing/2014/main" id="{23600860-A7F3-E04D-BE0B-9918DEA0346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A6D619D-7771-8A40-9BF5-9B2D79613AB7}"/>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41786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FC3E33-6B01-FB4B-B44A-A245F400F18B}"/>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D2FC6FB-8133-F745-A078-55FEF8D93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D47EF60E-CB14-784B-8344-846010279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ABF59477-2397-8F40-89D2-780883DA3F8C}"/>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6" name="Espace réservé du pied de page 5">
            <a:extLst>
              <a:ext uri="{FF2B5EF4-FFF2-40B4-BE49-F238E27FC236}">
                <a16:creationId xmlns:a16="http://schemas.microsoft.com/office/drawing/2014/main" id="{00ED69B0-DC28-BF46-AA57-D26F0B466B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DC716B-C3D1-D942-8EC3-3433623DF338}"/>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319819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633C9-35A4-9644-B21B-32CD3B015954}"/>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02E5418B-CD96-A940-81AD-6B2FE7DC3B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3BD5214-FCF5-8E41-ABED-5AFECB5A2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4BDF3DF3-9D2E-7141-9C28-FB604D18BE0C}"/>
              </a:ext>
            </a:extLst>
          </p:cNvPr>
          <p:cNvSpPr>
            <a:spLocks noGrp="1"/>
          </p:cNvSpPr>
          <p:nvPr>
            <p:ph type="dt" sz="half" idx="10"/>
          </p:nvPr>
        </p:nvSpPr>
        <p:spPr/>
        <p:txBody>
          <a:bodyPr/>
          <a:lstStyle/>
          <a:p>
            <a:fld id="{348F8351-A3CB-2449-BBBE-50D40D920210}" type="datetimeFigureOut">
              <a:rPr lang="fr-FR" smtClean="0"/>
              <a:t>12/02/2026</a:t>
            </a:fld>
            <a:endParaRPr lang="fr-FR"/>
          </a:p>
        </p:txBody>
      </p:sp>
      <p:sp>
        <p:nvSpPr>
          <p:cNvPr id="6" name="Espace réservé du pied de page 5">
            <a:extLst>
              <a:ext uri="{FF2B5EF4-FFF2-40B4-BE49-F238E27FC236}">
                <a16:creationId xmlns:a16="http://schemas.microsoft.com/office/drawing/2014/main" id="{AEC07257-BF29-7048-9C40-F55C08C893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130F23-9501-BD4E-A421-10349B9C9A0C}"/>
              </a:ext>
            </a:extLst>
          </p:cNvPr>
          <p:cNvSpPr>
            <a:spLocks noGrp="1"/>
          </p:cNvSpPr>
          <p:nvPr>
            <p:ph type="sldNum" sz="quarter" idx="12"/>
          </p:nvPr>
        </p:nvSpPr>
        <p:spPr/>
        <p:txBody>
          <a:bodyPr/>
          <a:lstStyle/>
          <a:p>
            <a:fld id="{011A97DE-F9C8-3B4D-958E-6558155E724C}" type="slidenum">
              <a:rPr lang="fr-FR" smtClean="0"/>
              <a:t>‹N°›</a:t>
            </a:fld>
            <a:endParaRPr lang="fr-FR"/>
          </a:p>
        </p:txBody>
      </p:sp>
    </p:spTree>
    <p:extLst>
      <p:ext uri="{BB962C8B-B14F-4D97-AF65-F5344CB8AC3E}">
        <p14:creationId xmlns:p14="http://schemas.microsoft.com/office/powerpoint/2010/main" val="41213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D609E9A-6CE5-A244-A21E-96FE6FCD60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1634FA45-F431-754A-AF19-BFAA5D73B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3909C174-FE4F-B344-AFB4-985D1FABA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F8351-A3CB-2449-BBBE-50D40D920210}" type="datetimeFigureOut">
              <a:rPr lang="fr-FR" smtClean="0"/>
              <a:t>12/02/2026</a:t>
            </a:fld>
            <a:endParaRPr lang="fr-FR"/>
          </a:p>
        </p:txBody>
      </p:sp>
      <p:sp>
        <p:nvSpPr>
          <p:cNvPr id="5" name="Espace réservé du pied de page 4">
            <a:extLst>
              <a:ext uri="{FF2B5EF4-FFF2-40B4-BE49-F238E27FC236}">
                <a16:creationId xmlns:a16="http://schemas.microsoft.com/office/drawing/2014/main" id="{A9AD335F-B4F7-504F-94F1-041B3AD62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A021348-27D8-8C48-8250-5C50973A3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A97DE-F9C8-3B4D-958E-6558155E724C}" type="slidenum">
              <a:rPr lang="fr-FR" smtClean="0"/>
              <a:t>‹N°›</a:t>
            </a:fld>
            <a:endParaRPr lang="fr-FR" dirty="0"/>
          </a:p>
        </p:txBody>
      </p:sp>
    </p:spTree>
    <p:extLst>
      <p:ext uri="{BB962C8B-B14F-4D97-AF65-F5344CB8AC3E}">
        <p14:creationId xmlns:p14="http://schemas.microsoft.com/office/powerpoint/2010/main" val="339579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2"/>
          </p:nvPr>
        </p:nvSpPr>
        <p:spPr>
          <a:xfrm>
            <a:off x="609601" y="6356351"/>
            <a:ext cx="28455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6990-001F-40B3-91AB-AA278C012992}" type="datetime1">
              <a:rPr lang="fr-CA" smtClean="0"/>
              <a:t>2026-02-12</a:t>
            </a:fld>
            <a:endParaRPr lang="fr-CA"/>
          </a:p>
        </p:txBody>
      </p:sp>
      <p:sp>
        <p:nvSpPr>
          <p:cNvPr id="5" name="Footer Placeholder 4"/>
          <p:cNvSpPr>
            <a:spLocks noGrp="1"/>
          </p:cNvSpPr>
          <p:nvPr>
            <p:ph type="ftr" sz="quarter" idx="3"/>
          </p:nvPr>
        </p:nvSpPr>
        <p:spPr>
          <a:xfrm>
            <a:off x="4164876" y="6356351"/>
            <a:ext cx="38622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CA"/>
              <a:t>TITRE DE LA CONFÉRENCE</a:t>
            </a:r>
          </a:p>
        </p:txBody>
      </p:sp>
      <p:sp>
        <p:nvSpPr>
          <p:cNvPr id="6" name="Slide Number Placeholder 5"/>
          <p:cNvSpPr>
            <a:spLocks noGrp="1"/>
          </p:cNvSpPr>
          <p:nvPr>
            <p:ph type="sldNum" sz="quarter" idx="4"/>
          </p:nvPr>
        </p:nvSpPr>
        <p:spPr>
          <a:xfrm>
            <a:off x="8736875" y="6356351"/>
            <a:ext cx="28455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8B89D-13AA-4925-8219-7E0F89A14DF1}" type="slidenum">
              <a:rPr lang="fr-CA" smtClean="0"/>
              <a:t>‹N°›</a:t>
            </a:fld>
            <a:endParaRPr lang="fr-CA"/>
          </a:p>
        </p:txBody>
      </p:sp>
    </p:spTree>
    <p:extLst>
      <p:ext uri="{BB962C8B-B14F-4D97-AF65-F5344CB8AC3E}">
        <p14:creationId xmlns:p14="http://schemas.microsoft.com/office/powerpoint/2010/main" val="25211316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quebec.ca/education/etudier-quebec/aide-financiere-etudiants-internationaux/exemption-droits-scolarite-ententes" TargetMode="External"/><Relationship Id="rId4" Type="http://schemas.openxmlformats.org/officeDocument/2006/relationships/hyperlink" Target="https://bourses.uqam.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apps.uqam.ca/Application/Bourses/Bourses/DetailBourse.aspx?brs_id_bourse=12919&amp;BC001_BCAdresse=/Application/Bourses/Bourses/RechercheBourse.aspx&amp;BC001_BCLibelle=Recherche+de+bourses&amp;BC001_BCStyle=chemin2&amp;__UL__=532902804465&amp;__CS__=HWZtuJY%2fRRuCHlm3OS%2fQIA__" TargetMode="External"/><Relationship Id="rId5" Type="http://schemas.openxmlformats.org/officeDocument/2006/relationships/hyperlink" Target="https://www.apps.uqam.ca/Application/Bourses/Bourses/DetailBourse.aspx?brs_id_bourse=12854&amp;BC001_BCAdresse=/Application/Bourses/Bourses/RechercheBourse.aspx&amp;BC001_BCLibelle=Recherche+de+bourses&amp;BC001_BCStyle=chemin2&amp;__UL__=593144636856&amp;__CS__=DKdy4rEksXhylrERIhBSZA__" TargetMode="External"/><Relationship Id="rId4" Type="http://schemas.openxmlformats.org/officeDocument/2006/relationships/hyperlink" Target="https://www.apps.uqam.ca/Application/Bourses/Bourses/DetailBourse.aspx?brs_id_bourse=12853&amp;BC001_BCAdresse=/Application/Bourses/Bourses/RechercheBourse.aspx&amp;BC001_BCLibelle=Recherche+de+bourses&amp;BC001_BCStyle=chemin2&amp;__UL__=593143200590&amp;__CS__=qCiCpA%2fGM%2bsJ6grbyaIggs6YMJWgPWTQ"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iki.uqam.ca/pages/viewpage.action?pageId=103342535" TargetMode="External"/><Relationship Id="rId3" Type="http://schemas.openxmlformats.org/officeDocument/2006/relationships/tags" Target="../tags/tag15.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8.png"/><Relationship Id="rId5" Type="http://schemas.openxmlformats.org/officeDocument/2006/relationships/hyperlink" Target="https://www.youtube.com/watch?v=Ss4pTvgUe_I&amp;t=76s"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hyperlink" Target="https://uqam-ca.libcal.com/event/3989890" TargetMode="External"/><Relationship Id="rId3" Type="http://schemas.openxmlformats.org/officeDocument/2006/relationships/slideLayout" Target="../slideLayouts/slideLayout1.xml"/><Relationship Id="rId7" Type="http://schemas.openxmlformats.org/officeDocument/2006/relationships/hyperlink" Target="https://uqam-ca.libcal.com/event/3989889"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uqam-ca.libcal.com/event/3989542" TargetMode="External"/><Relationship Id="rId5" Type="http://schemas.openxmlformats.org/officeDocument/2006/relationships/image" Target="../media/image8.png"/><Relationship Id="rId4" Type="http://schemas.openxmlformats.org/officeDocument/2006/relationships/notesSlide" Target="../notesSlides/notesSlide16.xml"/><Relationship Id="rId9" Type="http://schemas.openxmlformats.org/officeDocument/2006/relationships/hyperlink" Target="https://uqam-ca.libcal.com/event/398989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sg.uqam.ca/larecherche/financez-vos-etud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3.png"/><Relationship Id="rId4" Type="http://schemas.openxmlformats.org/officeDocument/2006/relationships/hyperlink" Target="https://esg.uqam.ca/larecherche/financez-vos-etud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hyperlink" Target="https://esg.uqam.ca/larecherche/financez-vos-etudes/" TargetMode="External"/><Relationship Id="rId4" Type="http://schemas.openxmlformats.org/officeDocument/2006/relationships/hyperlink" Target="mailto:perras.ariane@courrier.uqam.c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www.esg.uqam.ca/larecherche/financez-vos-etudes/" TargetMode="External"/><Relationship Id="rId5" Type="http://schemas.openxmlformats.org/officeDocument/2006/relationships/image" Target="../media/image26.png"/><Relationship Id="rId4" Type="http://schemas.openxmlformats.org/officeDocument/2006/relationships/hyperlink" Target="https://esg.uqam.ca/larecherche/financez-vos-etudes/"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7.png"/><Relationship Id="rId4" Type="http://schemas.openxmlformats.org/officeDocument/2006/relationships/hyperlink" Target="https://www.mitacs.ca/fr-ca/nos-programmes/acceleration-programme-principal-etudiants-postdoc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mailto:bourses-esg@uqam.ca" TargetMode="External"/><Relationship Id="rId3" Type="http://schemas.openxmlformats.org/officeDocument/2006/relationships/image" Target="../media/image20.jpg"/><Relationship Id="rId7" Type="http://schemas.openxmlformats.org/officeDocument/2006/relationships/hyperlink" Target="mailto:aidefinanciere@uqam.ca" TargetMode="External"/><Relationship Id="rId12" Type="http://schemas.openxmlformats.org/officeDocument/2006/relationships/hyperlink" Target="mailto:perras.ariane@courrier.uqam.c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bourses@uqam.ca" TargetMode="External"/><Relationship Id="rId11" Type="http://schemas.openxmlformats.org/officeDocument/2006/relationships/hyperlink" Target="mailto:boursesanr@uqam.ca" TargetMode="External"/><Relationship Id="rId5" Type="http://schemas.openxmlformats.org/officeDocument/2006/relationships/image" Target="../media/image29.jpeg"/><Relationship Id="rId10" Type="http://schemas.openxmlformats.org/officeDocument/2006/relationships/image" Target="../media/image19.jpeg"/><Relationship Id="rId4" Type="http://schemas.openxmlformats.org/officeDocument/2006/relationships/image" Target="../media/image8.png"/><Relationship Id="rId9" Type="http://schemas.openxmlformats.org/officeDocument/2006/relationships/hyperlink" Target="https://esg.uqam.ca/larecherche/financez-vos-etud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esg.uqam.ca/larecherche/financez-vos-etud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portailetudiant.uqam.ca/financement/aide-financiere-aux-etudes/" TargetMode="External"/><Relationship Id="rId3" Type="http://schemas.openxmlformats.org/officeDocument/2006/relationships/slideLayout" Target="../slideLayouts/slideLayout1.xml"/><Relationship Id="rId7" Type="http://schemas.openxmlformats.org/officeDocument/2006/relationships/hyperlink" Target="https://prod.education.gouv.qc.ca/pls/afep01/C17010202_PKG.INIT_SECURITE_2004_PRC?PVA_ONGLET=NOUV_INSC_MOB&amp;PVA_langue=FM"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quebec.ca/education/aide-financiere-aux-etudes/prets-bourses-temps-plein/conditions-admissibilite" TargetMode="External"/><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hyperlink" Target="https://bourses.uqam.ca/" TargetMode="External"/><Relationship Id="rId3" Type="http://schemas.openxmlformats.org/officeDocument/2006/relationships/tags" Target="../tags/tag5.xml"/><Relationship Id="rId7" Type="http://schemas.openxmlformats.org/officeDocument/2006/relationships/image" Target="../media/image12.png"/><Relationship Id="rId12" Type="http://schemas.openxmlformats.org/officeDocument/2006/relationships/hyperlink" Target="https://www.apps.uqam.ca/Application/Bourses/Commun/Quitter.aspx"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notesSlide" Target="../notesSlides/notesSlide7.xml"/><Relationship Id="rId10" Type="http://schemas.openxmlformats.org/officeDocument/2006/relationships/hyperlink" Target="https://wiki.uqam.ca/display/SVEBE/Postuler+aux+bourses+et+constituer+son+dossier+de+candidature" TargetMode="External"/><Relationship Id="rId4" Type="http://schemas.openxmlformats.org/officeDocument/2006/relationships/slideLayout" Target="../slideLayouts/slideLayout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xml"/><Relationship Id="rId7" Type="http://schemas.openxmlformats.org/officeDocument/2006/relationships/notesSlide" Target="../notesSlides/notesSlide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xml"/><Relationship Id="rId5" Type="http://schemas.openxmlformats.org/officeDocument/2006/relationships/tags" Target="../tags/tag10.xml"/><Relationship Id="rId10" Type="http://schemas.openxmlformats.org/officeDocument/2006/relationships/image" Target="../media/image16.png"/><Relationship Id="rId4" Type="http://schemas.openxmlformats.org/officeDocument/2006/relationships/tags" Target="../tags/tag9.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433" t="1871" r="-296" b="13905"/>
          <a:stretch/>
        </p:blipFill>
        <p:spPr>
          <a:xfrm>
            <a:off x="1487488" y="2084853"/>
            <a:ext cx="9235280" cy="4773149"/>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280" y="6290082"/>
            <a:ext cx="1835696" cy="421803"/>
          </a:xfrm>
          <a:prstGeom prst="rect">
            <a:avLst/>
          </a:prstGeom>
        </p:spPr>
      </p:pic>
      <p:sp>
        <p:nvSpPr>
          <p:cNvPr id="10" name="Rectangle 9"/>
          <p:cNvSpPr/>
          <p:nvPr/>
        </p:nvSpPr>
        <p:spPr>
          <a:xfrm>
            <a:off x="1524000" y="2"/>
            <a:ext cx="9180512" cy="208485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7" name="ZoneTexte 6"/>
          <p:cNvSpPr txBox="1"/>
          <p:nvPr/>
        </p:nvSpPr>
        <p:spPr>
          <a:xfrm>
            <a:off x="4716506" y="759194"/>
            <a:ext cx="5328592" cy="605294"/>
          </a:xfrm>
          <a:prstGeom prst="rect">
            <a:avLst/>
          </a:prstGeom>
          <a:noFill/>
        </p:spPr>
        <p:txBody>
          <a:bodyPr wrap="square" rtlCol="0">
            <a:spAutoFit/>
          </a:bodyPr>
          <a:lstStyle/>
          <a:p>
            <a:pPr algn="ctr">
              <a:lnSpc>
                <a:spcPts val="4000"/>
              </a:lnSpc>
            </a:pPr>
            <a:r>
              <a:rPr lang="fr-CA" sz="3600" b="1" dirty="0">
                <a:solidFill>
                  <a:prstClr val="black"/>
                </a:solidFill>
              </a:rPr>
              <a:t>Les bourses à l’ESG</a:t>
            </a:r>
            <a:endParaRPr lang="fr-CA" sz="4400" b="1" dirty="0">
              <a:solidFill>
                <a:prstClr val="black"/>
              </a:solidFill>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528" y="358237"/>
            <a:ext cx="2209564" cy="1407209"/>
          </a:xfrm>
          <a:prstGeom prst="rect">
            <a:avLst/>
          </a:prstGeom>
        </p:spPr>
      </p:pic>
    </p:spTree>
    <p:extLst>
      <p:ext uri="{BB962C8B-B14F-4D97-AF65-F5344CB8AC3E}">
        <p14:creationId xmlns:p14="http://schemas.microsoft.com/office/powerpoint/2010/main" val="342607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10" presetClass="entr" presetSubtype="0" fill="hold" nodeType="after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7E8E7"/>
              </a:solidFill>
              <a:effectLst/>
              <a:uLnTx/>
              <a:uFillTx/>
              <a:latin typeface="Arial" panose="020B0604020202020204"/>
              <a:ea typeface="+mn-ea"/>
              <a:cs typeface="+mn-cs"/>
            </a:endParaRP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5"/>
          <a:srcRect/>
          <a:stretch/>
        </p:blipFill>
        <p:spPr>
          <a:xfrm>
            <a:off x="9852740" y="6333887"/>
            <a:ext cx="2208377" cy="369281"/>
          </a:xfrm>
          <a:prstGeom prst="rect">
            <a:avLst/>
          </a:prstGeom>
        </p:spPr>
      </p:pic>
      <p:sp>
        <p:nvSpPr>
          <p:cNvPr id="9" name="Title 1">
            <a:extLst>
              <a:ext uri="{FF2B5EF4-FFF2-40B4-BE49-F238E27FC236}">
                <a16:creationId xmlns:a16="http://schemas.microsoft.com/office/drawing/2014/main" id="{A389EA88-8D83-4F3F-A4C1-4B16E2377F9E}"/>
              </a:ext>
            </a:extLst>
          </p:cNvPr>
          <p:cNvSpPr txBox="1">
            <a:spLocks/>
          </p:cNvSpPr>
          <p:nvPr>
            <p:custDataLst>
              <p:tags r:id="rId1"/>
            </p:custDataLst>
          </p:nvPr>
        </p:nvSpPr>
        <p:spPr>
          <a:xfrm>
            <a:off x="3001825" y="-1"/>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cap="all" dirty="0">
                <a:solidFill>
                  <a:prstClr val="black"/>
                </a:solidFill>
                <a:latin typeface="Noah"/>
              </a:rPr>
              <a:t>Astuces pour la recherche </a:t>
            </a:r>
            <a:br>
              <a:rPr lang="fr-CA" sz="3200" b="1" cap="all" dirty="0">
                <a:solidFill>
                  <a:prstClr val="black"/>
                </a:solidFill>
                <a:latin typeface="Noah"/>
              </a:rPr>
            </a:br>
            <a:r>
              <a:rPr lang="fr-CA" sz="3200" b="1" cap="all" dirty="0">
                <a:solidFill>
                  <a:prstClr val="black"/>
                </a:solidFill>
                <a:latin typeface="Noah"/>
              </a:rPr>
              <a:t>sur le RIBÉ</a:t>
            </a:r>
            <a:endParaRPr lang="en-US" sz="3200" b="1" dirty="0">
              <a:latin typeface="Noah"/>
            </a:endParaRPr>
          </a:p>
        </p:txBody>
      </p:sp>
      <p:pic>
        <p:nvPicPr>
          <p:cNvPr id="10" name="Image 9">
            <a:extLst>
              <a:ext uri="{FF2B5EF4-FFF2-40B4-BE49-F238E27FC236}">
                <a16:creationId xmlns:a16="http://schemas.microsoft.com/office/drawing/2014/main" id="{059A110E-E918-54B7-0AA3-73AFD1ADE488}"/>
              </a:ext>
            </a:extLst>
          </p:cNvPr>
          <p:cNvPicPr>
            <a:picLocks noChangeAspect="1"/>
          </p:cNvPicPr>
          <p:nvPr>
            <p:custDataLst>
              <p:tags r:id="rId2"/>
            </p:custDataLst>
          </p:nvPr>
        </p:nvPicPr>
        <p:blipFill>
          <a:blip r:embed="rId6"/>
          <a:stretch>
            <a:fillRect/>
          </a:stretch>
        </p:blipFill>
        <p:spPr>
          <a:xfrm>
            <a:off x="3467281" y="1416086"/>
            <a:ext cx="7915550" cy="4497033"/>
          </a:xfrm>
          <a:prstGeom prst="rect">
            <a:avLst/>
          </a:prstGeom>
        </p:spPr>
      </p:pic>
    </p:spTree>
    <p:extLst>
      <p:ext uri="{BB962C8B-B14F-4D97-AF65-F5344CB8AC3E}">
        <p14:creationId xmlns:p14="http://schemas.microsoft.com/office/powerpoint/2010/main" val="278275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299D8F5-95A9-F943-AA3B-824659DEB993}"/>
              </a:ext>
            </a:extLst>
          </p:cNvPr>
          <p:cNvSpPr txBox="1"/>
          <p:nvPr/>
        </p:nvSpPr>
        <p:spPr>
          <a:xfrm>
            <a:off x="4597463" y="234453"/>
            <a:ext cx="5763424" cy="430887"/>
          </a:xfrm>
          <a:prstGeom prst="rect">
            <a:avLst/>
          </a:prstGeom>
          <a:noFill/>
        </p:spPr>
        <p:txBody>
          <a:bodyPr wrap="square" rtlCol="0">
            <a:spAutoFit/>
          </a:bodyPr>
          <a:lstStyle/>
          <a:p>
            <a:pPr algn="ctr"/>
            <a:r>
              <a:rPr lang="fr-FR" sz="2200" b="1" dirty="0"/>
              <a:t>PLUSIEURS OFFRES DE BOURSES</a:t>
            </a:r>
            <a:endParaRPr lang="fr-CA" sz="22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3"/>
          <a:srcRect/>
          <a:stretch/>
        </p:blipFill>
        <p:spPr>
          <a:xfrm>
            <a:off x="9852740" y="6476127"/>
            <a:ext cx="2208377" cy="369281"/>
          </a:xfrm>
          <a:prstGeom prst="rect">
            <a:avLst/>
          </a:prstGeom>
        </p:spPr>
      </p:pic>
      <p:sp>
        <p:nvSpPr>
          <p:cNvPr id="7" name="ZoneTexte 6">
            <a:extLst>
              <a:ext uri="{FF2B5EF4-FFF2-40B4-BE49-F238E27FC236}">
                <a16:creationId xmlns:a16="http://schemas.microsoft.com/office/drawing/2014/main" id="{DCEFD2B1-EE6D-2F4A-8D23-3BD03600EA24}"/>
              </a:ext>
            </a:extLst>
          </p:cNvPr>
          <p:cNvSpPr txBox="1"/>
          <p:nvPr/>
        </p:nvSpPr>
        <p:spPr>
          <a:xfrm>
            <a:off x="3484880" y="793864"/>
            <a:ext cx="8079608" cy="5755422"/>
          </a:xfrm>
          <a:prstGeom prst="rect">
            <a:avLst/>
          </a:prstGeom>
          <a:noFill/>
        </p:spPr>
        <p:txBody>
          <a:bodyPr wrap="square" rtlCol="0">
            <a:spAutoFit/>
          </a:bodyPr>
          <a:lstStyle/>
          <a:p>
            <a:pPr marL="0" lvl="1"/>
            <a:r>
              <a:rPr lang="fr-FR" sz="1600" b="1" dirty="0"/>
              <a:t>Plusieurs catégories de bourses pour les étudiants</a:t>
            </a:r>
          </a:p>
          <a:p>
            <a:pPr marL="742950" lvl="1" indent="-285750">
              <a:buFont typeface="Arial" panose="020B0604020202020204" pitchFamily="34" charset="0"/>
              <a:buChar char="•"/>
            </a:pPr>
            <a:r>
              <a:rPr lang="fr-FR" sz="1600" dirty="0"/>
              <a:t>Engagement</a:t>
            </a:r>
          </a:p>
          <a:p>
            <a:pPr marL="742950" lvl="1" indent="-285750">
              <a:buFont typeface="Arial" panose="020B0604020202020204" pitchFamily="34" charset="0"/>
              <a:buChar char="•"/>
            </a:pPr>
            <a:r>
              <a:rPr lang="fr-FR" sz="1600" dirty="0"/>
              <a:t>Excellence</a:t>
            </a:r>
          </a:p>
          <a:p>
            <a:pPr marL="742950" lvl="1" indent="-285750">
              <a:buFont typeface="Arial" panose="020B0604020202020204" pitchFamily="34" charset="0"/>
              <a:buChar char="•"/>
            </a:pPr>
            <a:r>
              <a:rPr lang="fr-FR" sz="1600" dirty="0"/>
              <a:t>Soutien à la réussite (Soutien financier, situation de handicap, groupes-cibles, etc.)</a:t>
            </a:r>
          </a:p>
          <a:p>
            <a:pPr lvl="1"/>
            <a:endParaRPr lang="fr-CA" sz="1600" dirty="0"/>
          </a:p>
          <a:p>
            <a:pPr marL="285750" indent="-285750">
              <a:buFont typeface="Arial" charset="0"/>
              <a:buChar char="•"/>
            </a:pPr>
            <a:r>
              <a:rPr lang="fr-FR" sz="1600" b="1" dirty="0"/>
              <a:t>Bourses de la Fondation de l’UQAM </a:t>
            </a:r>
            <a:r>
              <a:rPr lang="fr-CA" sz="1600" dirty="0"/>
              <a:t>– Deux concours par année</a:t>
            </a:r>
          </a:p>
          <a:p>
            <a:pPr marL="742950" lvl="1" indent="-285750">
              <a:buFont typeface="Arial" charset="0"/>
              <a:buChar char="•"/>
            </a:pPr>
            <a:r>
              <a:rPr lang="fr-CA" sz="1600" b="1" dirty="0"/>
              <a:t>Février et septembre </a:t>
            </a:r>
            <a:r>
              <a:rPr lang="fr-CA" sz="1600" dirty="0"/>
              <a:t>(surveillez les courriels des Services à la réussite et à la vie étudiante - et </a:t>
            </a:r>
            <a:r>
              <a:rPr lang="fr-CA" sz="1600" dirty="0">
                <a:hlinkClick r:id="rId4"/>
              </a:rPr>
              <a:t>les kiosques virtuels ou présentiels</a:t>
            </a:r>
            <a:r>
              <a:rPr lang="fr-CA" sz="1600" dirty="0"/>
              <a:t>)</a:t>
            </a:r>
          </a:p>
          <a:p>
            <a:pPr marL="742950" lvl="1" indent="-285750">
              <a:buFont typeface="Arial" charset="0"/>
              <a:buChar char="•"/>
            </a:pPr>
            <a:r>
              <a:rPr lang="fr-CA" sz="1600" b="1" dirty="0"/>
              <a:t>Hiver 2026 </a:t>
            </a:r>
            <a:r>
              <a:rPr lang="fr-CA" sz="1600" dirty="0"/>
              <a:t>: date limite 26 février 2026</a:t>
            </a:r>
          </a:p>
          <a:p>
            <a:pPr lvl="1"/>
            <a:endParaRPr lang="fr-CA" sz="1600" dirty="0"/>
          </a:p>
          <a:p>
            <a:pPr marL="285750" indent="-285750">
              <a:buFont typeface="Arial" charset="0"/>
              <a:buChar char="•"/>
            </a:pPr>
            <a:r>
              <a:rPr lang="fr-CA" sz="1600" b="1" dirty="0"/>
              <a:t>Autres bourses (exemples) :</a:t>
            </a:r>
          </a:p>
          <a:p>
            <a:pPr marL="742950" lvl="1" indent="-285750">
              <a:buFont typeface="Arial" charset="0"/>
              <a:buChar char="•"/>
            </a:pPr>
            <a:r>
              <a:rPr lang="fr-CA" sz="1600" dirty="0"/>
              <a:t>Bourses des organismes subventionnaires (CRSH, CRSNG, IRST, FRQ)</a:t>
            </a:r>
          </a:p>
          <a:p>
            <a:pPr marL="742950" lvl="1" indent="-285750">
              <a:buFont typeface="Arial" charset="0"/>
              <a:buChar char="•"/>
            </a:pPr>
            <a:r>
              <a:rPr lang="fr-CA" sz="1600" dirty="0">
                <a:hlinkClick r:id="rId5"/>
              </a:rPr>
              <a:t>Bourses </a:t>
            </a:r>
            <a:r>
              <a:rPr lang="fr-FR" sz="1600" dirty="0">
                <a:hlinkClick r:id="rId5"/>
              </a:rPr>
              <a:t>d'exemption des frais majorés </a:t>
            </a:r>
            <a:r>
              <a:rPr lang="fr-FR" sz="1600" dirty="0"/>
              <a:t>du ministère de l'Éducation et de l'Enseignement supérieur du Québec, selon une entente réalisée avec certains pays (</a:t>
            </a:r>
            <a:r>
              <a:rPr lang="fr-FR" sz="1600" i="1" dirty="0"/>
              <a:t>pour les personnes étudiantes inscrites à temps plein dans un baccalauréat à l’UQAM</a:t>
            </a:r>
            <a:r>
              <a:rPr lang="fr-FR" sz="1600" dirty="0"/>
              <a:t>)</a:t>
            </a:r>
            <a:endParaRPr lang="fr-CA" sz="1600" dirty="0"/>
          </a:p>
          <a:p>
            <a:pPr marL="742950" lvl="1" indent="-285750">
              <a:buFont typeface="Arial" charset="0"/>
              <a:buChar char="•"/>
            </a:pPr>
            <a:r>
              <a:rPr lang="fr-CA" sz="1600" dirty="0"/>
              <a:t>Bourses d’organismes externes (ACUFC [RIBÉ #2038], </a:t>
            </a:r>
            <a:r>
              <a:rPr lang="fr-CA" sz="1600" dirty="0" err="1"/>
              <a:t>Arbour</a:t>
            </a:r>
            <a:r>
              <a:rPr lang="fr-CA" sz="1600" dirty="0"/>
              <a:t>, CPA)</a:t>
            </a:r>
          </a:p>
          <a:p>
            <a:pPr marL="742950" lvl="1" indent="-285750">
              <a:buFont typeface="Arial" charset="0"/>
              <a:buChar char="•"/>
            </a:pPr>
            <a:r>
              <a:rPr lang="fr-CA" sz="1600" dirty="0"/>
              <a:t>Bourses d’exemption des frais majorés - Maîtrise (RIBÉ #1812 – Équipe des bourses d’études) – Doctorat #1370</a:t>
            </a:r>
          </a:p>
          <a:p>
            <a:pPr marL="742950" lvl="1" indent="-285750">
              <a:buFont typeface="Arial" charset="0"/>
              <a:buChar char="•"/>
            </a:pPr>
            <a:r>
              <a:rPr lang="fr-CA" sz="1600" dirty="0"/>
              <a:t>Bourses de soutien universel – Doctorat (RIBÉ #1653)</a:t>
            </a:r>
          </a:p>
          <a:p>
            <a:pPr marL="742950" lvl="1" indent="-285750">
              <a:buFont typeface="Arial" charset="0"/>
              <a:buChar char="•"/>
            </a:pPr>
            <a:r>
              <a:rPr lang="fr-FR" sz="1600" dirty="0"/>
              <a:t>Bourses de mobilité (Pour de courts séjours à l’extérieur du Québec UQAM: échange, école d’été,  stage de recherche, cotutelle)</a:t>
            </a:r>
            <a:endParaRPr lang="fr-CA" sz="1600" dirty="0"/>
          </a:p>
        </p:txBody>
      </p:sp>
    </p:spTree>
    <p:extLst>
      <p:ext uri="{BB962C8B-B14F-4D97-AF65-F5344CB8AC3E}">
        <p14:creationId xmlns:p14="http://schemas.microsoft.com/office/powerpoint/2010/main" val="394631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9A9A7-27C7-C7C3-5762-A9DD6E7DBB4B}"/>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D5B27CC1-B5CE-FFF5-4C47-3BC5D17A8A32}"/>
              </a:ext>
            </a:extLst>
          </p:cNvPr>
          <p:cNvSpPr txBox="1"/>
          <p:nvPr/>
        </p:nvSpPr>
        <p:spPr>
          <a:xfrm>
            <a:off x="4597463" y="234453"/>
            <a:ext cx="5763424" cy="430887"/>
          </a:xfrm>
          <a:prstGeom prst="rect">
            <a:avLst/>
          </a:prstGeom>
          <a:noFill/>
        </p:spPr>
        <p:txBody>
          <a:bodyPr wrap="square" rtlCol="0">
            <a:spAutoFit/>
          </a:bodyPr>
          <a:lstStyle/>
          <a:p>
            <a:pPr algn="ctr"/>
            <a:r>
              <a:rPr lang="fr-FR" sz="2200" b="1" dirty="0"/>
              <a:t>PLUSIEURS OFFRES DE BOURSES</a:t>
            </a:r>
            <a:endParaRPr lang="fr-CA" sz="22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AFD6136-1F07-44B0-83BD-565864F88582}"/>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49C03C64-5839-40D6-40E6-2C10A98E7E97}"/>
              </a:ext>
            </a:extLst>
          </p:cNvPr>
          <p:cNvPicPr>
            <a:picLocks noChangeAspect="1"/>
          </p:cNvPicPr>
          <p:nvPr/>
        </p:nvPicPr>
        <p:blipFill>
          <a:blip r:embed="rId3"/>
          <a:srcRect/>
          <a:stretch/>
        </p:blipFill>
        <p:spPr>
          <a:xfrm>
            <a:off x="9852740" y="6476127"/>
            <a:ext cx="2208377" cy="369281"/>
          </a:xfrm>
          <a:prstGeom prst="rect">
            <a:avLst/>
          </a:prstGeom>
        </p:spPr>
      </p:pic>
      <p:sp>
        <p:nvSpPr>
          <p:cNvPr id="7" name="ZoneTexte 6">
            <a:extLst>
              <a:ext uri="{FF2B5EF4-FFF2-40B4-BE49-F238E27FC236}">
                <a16:creationId xmlns:a16="http://schemas.microsoft.com/office/drawing/2014/main" id="{F17A8332-2A4E-0BC9-0AA7-B74252D5587C}"/>
              </a:ext>
            </a:extLst>
          </p:cNvPr>
          <p:cNvSpPr txBox="1"/>
          <p:nvPr/>
        </p:nvSpPr>
        <p:spPr>
          <a:xfrm>
            <a:off x="3484880" y="793864"/>
            <a:ext cx="8079608" cy="1077218"/>
          </a:xfrm>
          <a:prstGeom prst="rect">
            <a:avLst/>
          </a:prstGeom>
          <a:noFill/>
        </p:spPr>
        <p:txBody>
          <a:bodyPr wrap="square" rtlCol="0">
            <a:spAutoFit/>
          </a:bodyPr>
          <a:lstStyle/>
          <a:p>
            <a:pPr marL="0" lvl="1"/>
            <a:r>
              <a:rPr lang="fr-CA" sz="1600" b="1" dirty="0"/>
              <a:t>Exemples – doctorat</a:t>
            </a:r>
          </a:p>
          <a:p>
            <a:pPr marL="0" lvl="1"/>
            <a:endParaRPr lang="fr-CA" sz="1600" b="1" dirty="0"/>
          </a:p>
          <a:p>
            <a:pPr marL="0" lvl="1"/>
            <a:endParaRPr lang="fr-CA" sz="1600" b="1" dirty="0"/>
          </a:p>
          <a:p>
            <a:pPr marL="0" lvl="1"/>
            <a:endParaRPr lang="fr-CA" sz="1600" dirty="0"/>
          </a:p>
        </p:txBody>
      </p:sp>
      <p:graphicFrame>
        <p:nvGraphicFramePr>
          <p:cNvPr id="3" name="Tableau 2">
            <a:extLst>
              <a:ext uri="{FF2B5EF4-FFF2-40B4-BE49-F238E27FC236}">
                <a16:creationId xmlns:a16="http://schemas.microsoft.com/office/drawing/2014/main" id="{8B882427-53AD-BAD2-99D5-64B9A07E4465}"/>
              </a:ext>
            </a:extLst>
          </p:cNvPr>
          <p:cNvGraphicFramePr>
            <a:graphicFrameLocks noGrp="1"/>
          </p:cNvGraphicFramePr>
          <p:nvPr>
            <p:extLst>
              <p:ext uri="{D42A27DB-BD31-4B8C-83A1-F6EECF244321}">
                <p14:modId xmlns:p14="http://schemas.microsoft.com/office/powerpoint/2010/main" val="2191795710"/>
              </p:ext>
            </p:extLst>
          </p:nvPr>
        </p:nvGraphicFramePr>
        <p:xfrm>
          <a:off x="3274189" y="2270927"/>
          <a:ext cx="7393431" cy="2496993"/>
        </p:xfrm>
        <a:graphic>
          <a:graphicData uri="http://schemas.openxmlformats.org/drawingml/2006/table">
            <a:tbl>
              <a:tblPr>
                <a:tableStyleId>{5C22544A-7EE6-4342-B048-85BDC9FD1C3A}</a:tableStyleId>
              </a:tblPr>
              <a:tblGrid>
                <a:gridCol w="601695">
                  <a:extLst>
                    <a:ext uri="{9D8B030D-6E8A-4147-A177-3AD203B41FA5}">
                      <a16:colId xmlns:a16="http://schemas.microsoft.com/office/drawing/2014/main" val="215234236"/>
                    </a:ext>
                  </a:extLst>
                </a:gridCol>
                <a:gridCol w="494544">
                  <a:extLst>
                    <a:ext uri="{9D8B030D-6E8A-4147-A177-3AD203B41FA5}">
                      <a16:colId xmlns:a16="http://schemas.microsoft.com/office/drawing/2014/main" val="1889476699"/>
                    </a:ext>
                  </a:extLst>
                </a:gridCol>
                <a:gridCol w="1359996">
                  <a:extLst>
                    <a:ext uri="{9D8B030D-6E8A-4147-A177-3AD203B41FA5}">
                      <a16:colId xmlns:a16="http://schemas.microsoft.com/office/drawing/2014/main" val="863483174"/>
                    </a:ext>
                  </a:extLst>
                </a:gridCol>
                <a:gridCol w="3393479">
                  <a:extLst>
                    <a:ext uri="{9D8B030D-6E8A-4147-A177-3AD203B41FA5}">
                      <a16:colId xmlns:a16="http://schemas.microsoft.com/office/drawing/2014/main" val="792411378"/>
                    </a:ext>
                  </a:extLst>
                </a:gridCol>
                <a:gridCol w="1543717">
                  <a:extLst>
                    <a:ext uri="{9D8B030D-6E8A-4147-A177-3AD203B41FA5}">
                      <a16:colId xmlns:a16="http://schemas.microsoft.com/office/drawing/2014/main" val="1651974771"/>
                    </a:ext>
                  </a:extLst>
                </a:gridCol>
              </a:tblGrid>
              <a:tr h="343794">
                <a:tc>
                  <a:txBody>
                    <a:bodyPr/>
                    <a:lstStyle/>
                    <a:p>
                      <a:pPr algn="l" fontAlgn="b">
                        <a:buNone/>
                      </a:pPr>
                      <a:endParaRPr lang="fr-FR" sz="900" b="1" i="0" u="none" strike="noStrike">
                        <a:solidFill>
                          <a:srgbClr val="000000"/>
                        </a:solidFill>
                        <a:effectLst/>
                        <a:latin typeface="Calibri" panose="020F0502020204030204" pitchFamily="34" charset="0"/>
                      </a:endParaRPr>
                    </a:p>
                  </a:txBody>
                  <a:tcPr marL="8048" marR="8048" marT="8048" marB="0" anchor="b"/>
                </a:tc>
                <a:tc>
                  <a:txBody>
                    <a:bodyPr/>
                    <a:lstStyle/>
                    <a:p>
                      <a:pPr algn="l" fontAlgn="b">
                        <a:buNone/>
                      </a:pPr>
                      <a:endParaRPr lang="fr-FR" sz="900" b="1" i="0" u="none" strike="noStrike">
                        <a:solidFill>
                          <a:srgbClr val="000000"/>
                        </a:solidFill>
                        <a:effectLst/>
                        <a:latin typeface="Calibri" panose="020F0502020204030204" pitchFamily="34" charset="0"/>
                      </a:endParaRPr>
                    </a:p>
                  </a:txBody>
                  <a:tcPr marL="8048" marR="8048" marT="8048" marB="0" anchor="b"/>
                </a:tc>
                <a:tc>
                  <a:txBody>
                    <a:bodyPr/>
                    <a:lstStyle/>
                    <a:p>
                      <a:pPr algn="l" fontAlgn="b">
                        <a:buNone/>
                      </a:pPr>
                      <a:endParaRPr lang="fr-FR" sz="900" b="1" i="0" u="none" strike="noStrike">
                        <a:solidFill>
                          <a:srgbClr val="000000"/>
                        </a:solidFill>
                        <a:effectLst/>
                        <a:latin typeface="Calibri" panose="020F0502020204030204" pitchFamily="34" charset="0"/>
                      </a:endParaRPr>
                    </a:p>
                  </a:txBody>
                  <a:tcPr marL="8048" marR="8048" marT="8048" marB="0" anchor="b"/>
                </a:tc>
                <a:tc>
                  <a:txBody>
                    <a:bodyPr/>
                    <a:lstStyle/>
                    <a:p>
                      <a:pPr algn="l" fontAlgn="b">
                        <a:buNone/>
                      </a:pPr>
                      <a:endParaRPr lang="fr-FR" sz="900" b="1" i="0" u="none" strike="noStrike">
                        <a:solidFill>
                          <a:srgbClr val="000000"/>
                        </a:solidFill>
                        <a:effectLst/>
                        <a:latin typeface="Calibri" panose="020F0502020204030204" pitchFamily="34" charset="0"/>
                      </a:endParaRPr>
                    </a:p>
                  </a:txBody>
                  <a:tcPr marL="8048" marR="8048" marT="8048" marB="0" anchor="b"/>
                </a:tc>
                <a:tc>
                  <a:txBody>
                    <a:bodyPr/>
                    <a:lstStyle/>
                    <a:p>
                      <a:pPr algn="l" fontAlgn="b">
                        <a:buNone/>
                      </a:pPr>
                      <a:endParaRPr lang="fr-FR" sz="900" b="1" i="0" u="none" strike="noStrike" dirty="0">
                        <a:solidFill>
                          <a:srgbClr val="000000"/>
                        </a:solidFill>
                        <a:effectLst/>
                        <a:latin typeface="Calibri" panose="020F0502020204030204" pitchFamily="34" charset="0"/>
                      </a:endParaRPr>
                    </a:p>
                  </a:txBody>
                  <a:tcPr marL="8048" marR="8048" marT="8048" marB="0" anchor="b"/>
                </a:tc>
                <a:extLst>
                  <a:ext uri="{0D108BD9-81ED-4DB2-BD59-A6C34878D82A}">
                    <a16:rowId xmlns:a16="http://schemas.microsoft.com/office/drawing/2014/main" val="3291139531"/>
                  </a:ext>
                </a:extLst>
              </a:tr>
              <a:tr h="343794">
                <a:tc>
                  <a:txBody>
                    <a:bodyPr/>
                    <a:lstStyle/>
                    <a:p>
                      <a:pPr algn="ctr" fontAlgn="b">
                        <a:buNone/>
                      </a:pPr>
                      <a:r>
                        <a:rPr lang="fr-FR" sz="900" u="none" strike="noStrike">
                          <a:effectLst/>
                        </a:rPr>
                        <a:t>N. SRVE</a:t>
                      </a:r>
                      <a:endParaRPr lang="fr-FR" sz="900" b="1" i="0" u="none" strike="noStrike">
                        <a:solidFill>
                          <a:srgbClr val="7030A0"/>
                        </a:solidFill>
                        <a:effectLst/>
                        <a:latin typeface="Calibri" panose="020F0502020204030204" pitchFamily="34" charset="0"/>
                      </a:endParaRPr>
                    </a:p>
                  </a:txBody>
                  <a:tcPr marL="8048" marR="8048" marT="8048" marB="0" anchor="b"/>
                </a:tc>
                <a:tc>
                  <a:txBody>
                    <a:bodyPr/>
                    <a:lstStyle/>
                    <a:p>
                      <a:pPr algn="ctr" fontAlgn="b">
                        <a:buNone/>
                      </a:pPr>
                      <a:r>
                        <a:rPr lang="fr-FR" sz="900" u="none" strike="noStrike">
                          <a:effectLst/>
                        </a:rPr>
                        <a:t>Cycle</a:t>
                      </a:r>
                      <a:endParaRPr lang="fr-FR" sz="900" b="1" i="0" u="none" strike="noStrike">
                        <a:solidFill>
                          <a:srgbClr val="7030A0"/>
                        </a:solidFill>
                        <a:effectLst/>
                        <a:latin typeface="Calibri" panose="020F0502020204030204" pitchFamily="34" charset="0"/>
                      </a:endParaRPr>
                    </a:p>
                  </a:txBody>
                  <a:tcPr marL="8048" marR="8048" marT="8048" marB="0" anchor="b"/>
                </a:tc>
                <a:tc>
                  <a:txBody>
                    <a:bodyPr/>
                    <a:lstStyle/>
                    <a:p>
                      <a:pPr algn="l" fontAlgn="b">
                        <a:buNone/>
                      </a:pPr>
                      <a:r>
                        <a:rPr lang="fr-FR" sz="900" u="none" strike="noStrike">
                          <a:effectLst/>
                        </a:rPr>
                        <a:t>Type</a:t>
                      </a:r>
                      <a:endParaRPr lang="fr-FR" sz="900" b="1" i="0" u="none" strike="noStrike">
                        <a:solidFill>
                          <a:srgbClr val="7030A0"/>
                        </a:solidFill>
                        <a:effectLst/>
                        <a:latin typeface="Calibri" panose="020F0502020204030204" pitchFamily="34" charset="0"/>
                      </a:endParaRPr>
                    </a:p>
                  </a:txBody>
                  <a:tcPr marL="8048" marR="8048" marT="8048" marB="0" anchor="b"/>
                </a:tc>
                <a:tc>
                  <a:txBody>
                    <a:bodyPr/>
                    <a:lstStyle/>
                    <a:p>
                      <a:pPr algn="l" fontAlgn="b">
                        <a:buNone/>
                      </a:pPr>
                      <a:r>
                        <a:rPr lang="fr-FR" sz="900" u="none" strike="noStrike">
                          <a:effectLst/>
                        </a:rPr>
                        <a:t>Nom de la bourse</a:t>
                      </a:r>
                      <a:endParaRPr lang="fr-FR" sz="900" b="1" i="0" u="none" strike="noStrike">
                        <a:solidFill>
                          <a:srgbClr val="7030A0"/>
                        </a:solidFill>
                        <a:effectLst/>
                        <a:latin typeface="Calibri" panose="020F0502020204030204" pitchFamily="34" charset="0"/>
                      </a:endParaRPr>
                    </a:p>
                  </a:txBody>
                  <a:tcPr marL="8048" marR="8048" marT="8048" marB="0" anchor="b"/>
                </a:tc>
                <a:tc>
                  <a:txBody>
                    <a:bodyPr/>
                    <a:lstStyle/>
                    <a:p>
                      <a:pPr algn="ctr" fontAlgn="b">
                        <a:buNone/>
                      </a:pPr>
                      <a:r>
                        <a:rPr lang="fr-FR" sz="900" u="none" strike="noStrike">
                          <a:effectLst/>
                        </a:rPr>
                        <a:t> Montant </a:t>
                      </a:r>
                      <a:endParaRPr lang="fr-FR" sz="900" b="1" i="0" u="none" strike="noStrike">
                        <a:solidFill>
                          <a:srgbClr val="7030A0"/>
                        </a:solidFill>
                        <a:effectLst/>
                        <a:latin typeface="Calibri" panose="020F0502020204030204" pitchFamily="34" charset="0"/>
                      </a:endParaRPr>
                    </a:p>
                  </a:txBody>
                  <a:tcPr marL="8048" marR="8048" marT="8048" marB="0" anchor="b"/>
                </a:tc>
                <a:extLst>
                  <a:ext uri="{0D108BD9-81ED-4DB2-BD59-A6C34878D82A}">
                    <a16:rowId xmlns:a16="http://schemas.microsoft.com/office/drawing/2014/main" val="1055960108"/>
                  </a:ext>
                </a:extLst>
              </a:tr>
              <a:tr h="603135">
                <a:tc>
                  <a:txBody>
                    <a:bodyPr/>
                    <a:lstStyle/>
                    <a:p>
                      <a:pPr algn="l" fontAlgn="t">
                        <a:buNone/>
                      </a:pPr>
                      <a:r>
                        <a:rPr lang="fr-FR" sz="900" u="sng" strike="noStrike">
                          <a:effectLst/>
                          <a:hlinkClick r:id="rId4"/>
                        </a:rPr>
                        <a:t>1858 - (H2026)</a:t>
                      </a:r>
                      <a:endParaRPr lang="fr-FR" sz="900" b="0" i="0" u="sng" strike="noStrike">
                        <a:solidFill>
                          <a:srgbClr val="215C98"/>
                        </a:solidFill>
                        <a:effectLst/>
                        <a:latin typeface="Calibri" panose="020F0502020204030204" pitchFamily="34" charset="0"/>
                      </a:endParaRPr>
                    </a:p>
                  </a:txBody>
                  <a:tcPr marL="8048" marR="8048" marT="8048" marB="0"/>
                </a:tc>
                <a:tc>
                  <a:txBody>
                    <a:bodyPr/>
                    <a:lstStyle/>
                    <a:p>
                      <a:pPr algn="l" fontAlgn="ctr">
                        <a:buNone/>
                      </a:pPr>
                      <a:r>
                        <a:rPr lang="fr-FR" sz="900" u="none" strike="noStrike">
                          <a:effectLst/>
                        </a:rPr>
                        <a:t>3e cycle</a:t>
                      </a:r>
                      <a:endParaRPr lang="fr-FR" sz="900" b="0" i="0" u="none" strike="noStrike">
                        <a:solidFill>
                          <a:srgbClr val="000000"/>
                        </a:solidFill>
                        <a:effectLst/>
                        <a:latin typeface="Calibri" panose="020F0502020204030204" pitchFamily="34" charset="0"/>
                      </a:endParaRPr>
                    </a:p>
                  </a:txBody>
                  <a:tcPr marL="8048" marR="8048" marT="8048" marB="0" anchor="ctr"/>
                </a:tc>
                <a:tc>
                  <a:txBody>
                    <a:bodyPr/>
                    <a:lstStyle/>
                    <a:p>
                      <a:pPr algn="l" fontAlgn="b">
                        <a:buNone/>
                      </a:pPr>
                      <a:r>
                        <a:rPr lang="fr-FR" sz="900" u="none" strike="noStrike">
                          <a:effectLst/>
                        </a:rPr>
                        <a:t>Bourse d'excellence</a:t>
                      </a:r>
                      <a:endParaRPr lang="fr-FR" sz="900" b="0" i="0" u="none" strike="noStrike">
                        <a:solidFill>
                          <a:srgbClr val="000000"/>
                        </a:solidFill>
                        <a:effectLst/>
                        <a:latin typeface="Calibri" panose="020F0502020204030204" pitchFamily="34" charset="0"/>
                      </a:endParaRPr>
                    </a:p>
                  </a:txBody>
                  <a:tcPr marL="8048" marR="8048" marT="8048" marB="0" anchor="b"/>
                </a:tc>
                <a:tc>
                  <a:txBody>
                    <a:bodyPr/>
                    <a:lstStyle/>
                    <a:p>
                      <a:pPr algn="l" fontAlgn="ctr">
                        <a:buNone/>
                      </a:pPr>
                      <a:r>
                        <a:rPr lang="fr-FR" sz="900" u="none" strike="noStrike" dirty="0">
                          <a:effectLst/>
                        </a:rPr>
                        <a:t>Bourses de la Banque Nationale (2)</a:t>
                      </a:r>
                      <a:endParaRPr lang="fr-FR" sz="900" b="0" i="0" u="none" strike="noStrike" dirty="0">
                        <a:solidFill>
                          <a:srgbClr val="000000"/>
                        </a:solidFill>
                        <a:effectLst/>
                        <a:latin typeface="Calibri" panose="020F0502020204030204" pitchFamily="34" charset="0"/>
                      </a:endParaRPr>
                    </a:p>
                  </a:txBody>
                  <a:tcPr marL="8048" marR="8048" marT="8048" marB="0" anchor="ctr"/>
                </a:tc>
                <a:tc>
                  <a:txBody>
                    <a:bodyPr/>
                    <a:lstStyle/>
                    <a:p>
                      <a:pPr algn="r" fontAlgn="b">
                        <a:buNone/>
                      </a:pPr>
                      <a:r>
                        <a:rPr lang="fr-FR" sz="900" u="none" strike="noStrike" dirty="0">
                          <a:effectLst/>
                        </a:rPr>
                        <a:t>5 000 $</a:t>
                      </a:r>
                      <a:endParaRPr lang="fr-FR" sz="900" b="0" i="0" u="none" strike="noStrike" dirty="0">
                        <a:solidFill>
                          <a:srgbClr val="000000"/>
                        </a:solidFill>
                        <a:effectLst/>
                        <a:latin typeface="Calibri" panose="020F0502020204030204" pitchFamily="34" charset="0"/>
                      </a:endParaRPr>
                    </a:p>
                  </a:txBody>
                  <a:tcPr marL="8048" marR="8048" marT="8048" marB="0" anchor="b"/>
                </a:tc>
                <a:extLst>
                  <a:ext uri="{0D108BD9-81ED-4DB2-BD59-A6C34878D82A}">
                    <a16:rowId xmlns:a16="http://schemas.microsoft.com/office/drawing/2014/main" val="3421951707"/>
                  </a:ext>
                </a:extLst>
              </a:tr>
              <a:tr h="603135">
                <a:tc>
                  <a:txBody>
                    <a:bodyPr/>
                    <a:lstStyle/>
                    <a:p>
                      <a:pPr algn="l" fontAlgn="t">
                        <a:buNone/>
                      </a:pPr>
                      <a:r>
                        <a:rPr lang="fr-FR" sz="900" u="sng" strike="noStrike">
                          <a:effectLst/>
                          <a:hlinkClick r:id="rId5"/>
                        </a:rPr>
                        <a:t>1860 - (H2026)</a:t>
                      </a:r>
                      <a:endParaRPr lang="fr-FR" sz="900" b="0" i="0" u="sng" strike="noStrike">
                        <a:solidFill>
                          <a:srgbClr val="215C98"/>
                        </a:solidFill>
                        <a:effectLst/>
                        <a:latin typeface="Calibri" panose="020F0502020204030204" pitchFamily="34" charset="0"/>
                      </a:endParaRPr>
                    </a:p>
                  </a:txBody>
                  <a:tcPr marL="8048" marR="8048" marT="8048" marB="0"/>
                </a:tc>
                <a:tc>
                  <a:txBody>
                    <a:bodyPr/>
                    <a:lstStyle/>
                    <a:p>
                      <a:pPr algn="l" fontAlgn="b">
                        <a:buNone/>
                      </a:pPr>
                      <a:r>
                        <a:rPr lang="fr-FR" sz="900" u="none" strike="noStrike">
                          <a:effectLst/>
                        </a:rPr>
                        <a:t>3e cycle</a:t>
                      </a:r>
                      <a:endParaRPr lang="fr-FR" sz="900" b="0" i="0" u="none" strike="noStrike">
                        <a:solidFill>
                          <a:srgbClr val="000000"/>
                        </a:solidFill>
                        <a:effectLst/>
                        <a:latin typeface="Calibri" panose="020F0502020204030204" pitchFamily="34" charset="0"/>
                      </a:endParaRPr>
                    </a:p>
                  </a:txBody>
                  <a:tcPr marL="8048" marR="8048" marT="8048" marB="0" anchor="b"/>
                </a:tc>
                <a:tc>
                  <a:txBody>
                    <a:bodyPr/>
                    <a:lstStyle/>
                    <a:p>
                      <a:pPr algn="l" fontAlgn="b">
                        <a:buNone/>
                      </a:pPr>
                      <a:r>
                        <a:rPr lang="fr-FR" sz="900" u="none" strike="noStrike">
                          <a:effectLst/>
                        </a:rPr>
                        <a:t>Bourse d'excellence</a:t>
                      </a:r>
                      <a:endParaRPr lang="fr-FR" sz="900" b="0" i="0" u="none" strike="noStrike">
                        <a:solidFill>
                          <a:srgbClr val="000000"/>
                        </a:solidFill>
                        <a:effectLst/>
                        <a:latin typeface="Calibri" panose="020F0502020204030204" pitchFamily="34" charset="0"/>
                      </a:endParaRPr>
                    </a:p>
                  </a:txBody>
                  <a:tcPr marL="8048" marR="8048" marT="8048" marB="0" anchor="b"/>
                </a:tc>
                <a:tc>
                  <a:txBody>
                    <a:bodyPr/>
                    <a:lstStyle/>
                    <a:p>
                      <a:pPr algn="l" fontAlgn="b">
                        <a:buNone/>
                      </a:pPr>
                      <a:r>
                        <a:rPr lang="fr-FR" sz="900" u="none" strike="noStrike" dirty="0">
                          <a:effectLst/>
                        </a:rPr>
                        <a:t>Bourses de la Fondation J.A. </a:t>
                      </a:r>
                      <a:r>
                        <a:rPr lang="fr-FR" sz="900" u="none" strike="noStrike" dirty="0" err="1">
                          <a:effectLst/>
                        </a:rPr>
                        <a:t>DeSève</a:t>
                      </a:r>
                      <a:r>
                        <a:rPr lang="fr-FR" sz="900" u="none" strike="noStrike" dirty="0">
                          <a:effectLst/>
                        </a:rPr>
                        <a:t> (2)</a:t>
                      </a:r>
                      <a:endParaRPr lang="fr-FR" sz="900" b="0" i="0" u="none" strike="noStrike" dirty="0">
                        <a:solidFill>
                          <a:srgbClr val="000000"/>
                        </a:solidFill>
                        <a:effectLst/>
                        <a:latin typeface="Calibri" panose="020F0502020204030204" pitchFamily="34" charset="0"/>
                      </a:endParaRPr>
                    </a:p>
                  </a:txBody>
                  <a:tcPr marL="8048" marR="8048" marT="8048" marB="0" anchor="b"/>
                </a:tc>
                <a:tc>
                  <a:txBody>
                    <a:bodyPr/>
                    <a:lstStyle/>
                    <a:p>
                      <a:pPr algn="r" fontAlgn="b">
                        <a:buNone/>
                      </a:pPr>
                      <a:r>
                        <a:rPr lang="fr-FR" sz="900" u="none" strike="noStrike">
                          <a:effectLst/>
                        </a:rPr>
                        <a:t>5 500 $</a:t>
                      </a:r>
                      <a:endParaRPr lang="fr-FR" sz="900" b="0" i="0" u="none" strike="noStrike">
                        <a:solidFill>
                          <a:srgbClr val="000000"/>
                        </a:solidFill>
                        <a:effectLst/>
                        <a:latin typeface="Calibri" panose="020F0502020204030204" pitchFamily="34" charset="0"/>
                      </a:endParaRPr>
                    </a:p>
                  </a:txBody>
                  <a:tcPr marL="8048" marR="8048" marT="8048" marB="0" anchor="b"/>
                </a:tc>
                <a:extLst>
                  <a:ext uri="{0D108BD9-81ED-4DB2-BD59-A6C34878D82A}">
                    <a16:rowId xmlns:a16="http://schemas.microsoft.com/office/drawing/2014/main" val="1311749335"/>
                  </a:ext>
                </a:extLst>
              </a:tr>
              <a:tr h="603135">
                <a:tc>
                  <a:txBody>
                    <a:bodyPr/>
                    <a:lstStyle/>
                    <a:p>
                      <a:pPr algn="l" fontAlgn="t">
                        <a:buNone/>
                      </a:pPr>
                      <a:r>
                        <a:rPr lang="fr-FR" sz="900" u="sng" strike="noStrike">
                          <a:effectLst/>
                          <a:hlinkClick r:id="rId6"/>
                        </a:rPr>
                        <a:t>2170 - (H2026)</a:t>
                      </a:r>
                      <a:endParaRPr lang="fr-FR" sz="900" b="0" i="0" u="sng" strike="noStrike">
                        <a:solidFill>
                          <a:srgbClr val="215C98"/>
                        </a:solidFill>
                        <a:effectLst/>
                        <a:latin typeface="Calibri" panose="020F0502020204030204" pitchFamily="34" charset="0"/>
                      </a:endParaRPr>
                    </a:p>
                  </a:txBody>
                  <a:tcPr marL="8048" marR="8048" marT="8048" marB="0"/>
                </a:tc>
                <a:tc>
                  <a:txBody>
                    <a:bodyPr/>
                    <a:lstStyle/>
                    <a:p>
                      <a:pPr algn="l" fontAlgn="ctr">
                        <a:buNone/>
                      </a:pPr>
                      <a:r>
                        <a:rPr lang="fr-FR" sz="900" u="none" strike="noStrike" dirty="0">
                          <a:effectLst/>
                        </a:rPr>
                        <a:t>3e cycle</a:t>
                      </a:r>
                      <a:endParaRPr lang="fr-FR" sz="900" b="0" i="0" u="none" strike="noStrike" dirty="0">
                        <a:solidFill>
                          <a:srgbClr val="000000"/>
                        </a:solidFill>
                        <a:effectLst/>
                        <a:latin typeface="Calibri" panose="020F0502020204030204" pitchFamily="34" charset="0"/>
                      </a:endParaRPr>
                    </a:p>
                  </a:txBody>
                  <a:tcPr marL="8048" marR="8048" marT="8048" marB="0" anchor="ctr"/>
                </a:tc>
                <a:tc>
                  <a:txBody>
                    <a:bodyPr/>
                    <a:lstStyle/>
                    <a:p>
                      <a:pPr algn="l" fontAlgn="b">
                        <a:buNone/>
                      </a:pPr>
                      <a:r>
                        <a:rPr lang="fr-FR" sz="900" u="none" strike="noStrike">
                          <a:effectLst/>
                        </a:rPr>
                        <a:t>Bourse d'excellence</a:t>
                      </a:r>
                      <a:endParaRPr lang="fr-FR" sz="900" b="0" i="0" u="none" strike="noStrike">
                        <a:solidFill>
                          <a:srgbClr val="000000"/>
                        </a:solidFill>
                        <a:effectLst/>
                        <a:latin typeface="Calibri" panose="020F0502020204030204" pitchFamily="34" charset="0"/>
                      </a:endParaRPr>
                    </a:p>
                  </a:txBody>
                  <a:tcPr marL="8048" marR="8048" marT="8048" marB="0" anchor="b"/>
                </a:tc>
                <a:tc>
                  <a:txBody>
                    <a:bodyPr/>
                    <a:lstStyle/>
                    <a:p>
                      <a:pPr algn="l" fontAlgn="ctr">
                        <a:buNone/>
                      </a:pPr>
                      <a:r>
                        <a:rPr lang="fr-FR" sz="900" u="none" strike="noStrike" dirty="0">
                          <a:effectLst/>
                        </a:rPr>
                        <a:t>Bourse Pierre-J.-</a:t>
                      </a:r>
                      <a:r>
                        <a:rPr lang="fr-FR" sz="900" u="none" strike="noStrike" dirty="0" err="1">
                          <a:effectLst/>
                        </a:rPr>
                        <a:t>Jeanniot</a:t>
                      </a:r>
                      <a:r>
                        <a:rPr lang="fr-FR" sz="900" u="none" strike="noStrike" dirty="0">
                          <a:effectLst/>
                        </a:rPr>
                        <a:t> en science de la gestion – Doctorat (1)</a:t>
                      </a:r>
                    </a:p>
                    <a:p>
                      <a:pPr algn="l" fontAlgn="ctr">
                        <a:buNone/>
                      </a:pPr>
                      <a:r>
                        <a:rPr lang="fr-FR" sz="900" b="1" i="0" u="none" strike="noStrike" dirty="0">
                          <a:solidFill>
                            <a:srgbClr val="000000"/>
                          </a:solidFill>
                          <a:effectLst/>
                          <a:latin typeface="Calibri" panose="020F0502020204030204" pitchFamily="34" charset="0"/>
                        </a:rPr>
                        <a:t>renouvelable</a:t>
                      </a:r>
                    </a:p>
                  </a:txBody>
                  <a:tcPr marL="8048" marR="8048" marT="8048" marB="0" anchor="ctr"/>
                </a:tc>
                <a:tc>
                  <a:txBody>
                    <a:bodyPr/>
                    <a:lstStyle/>
                    <a:p>
                      <a:pPr algn="r" fontAlgn="b">
                        <a:buNone/>
                      </a:pPr>
                      <a:r>
                        <a:rPr lang="fr-FR" sz="900" u="none" strike="noStrike" dirty="0">
                          <a:effectLst/>
                        </a:rPr>
                        <a:t>4 500 $</a:t>
                      </a:r>
                      <a:endParaRPr lang="fr-FR" sz="900" b="0" i="0" u="none" strike="noStrike" dirty="0">
                        <a:solidFill>
                          <a:srgbClr val="000000"/>
                        </a:solidFill>
                        <a:effectLst/>
                        <a:latin typeface="Calibri" panose="020F0502020204030204" pitchFamily="34" charset="0"/>
                      </a:endParaRPr>
                    </a:p>
                  </a:txBody>
                  <a:tcPr marL="8048" marR="8048" marT="8048" marB="0" anchor="b"/>
                </a:tc>
                <a:extLst>
                  <a:ext uri="{0D108BD9-81ED-4DB2-BD59-A6C34878D82A}">
                    <a16:rowId xmlns:a16="http://schemas.microsoft.com/office/drawing/2014/main" val="3904723685"/>
                  </a:ext>
                </a:extLst>
              </a:tr>
            </a:tbl>
          </a:graphicData>
        </a:graphic>
      </p:graphicFrame>
    </p:spTree>
    <p:extLst>
      <p:ext uri="{BB962C8B-B14F-4D97-AF65-F5344CB8AC3E}">
        <p14:creationId xmlns:p14="http://schemas.microsoft.com/office/powerpoint/2010/main" val="70315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7"/>
          <a:srcRect/>
          <a:stretch/>
        </p:blipFill>
        <p:spPr>
          <a:xfrm>
            <a:off x="9852740" y="6476127"/>
            <a:ext cx="2208377" cy="369281"/>
          </a:xfrm>
          <a:prstGeom prst="rect">
            <a:avLst/>
          </a:prstGeom>
        </p:spPr>
      </p:pic>
      <p:sp>
        <p:nvSpPr>
          <p:cNvPr id="13" name="Title 1">
            <a:extLst>
              <a:ext uri="{FF2B5EF4-FFF2-40B4-BE49-F238E27FC236}">
                <a16:creationId xmlns:a16="http://schemas.microsoft.com/office/drawing/2014/main" id="{A389EA88-8D83-4F3F-A4C1-4B16E2377F9E}"/>
              </a:ext>
            </a:extLst>
          </p:cNvPr>
          <p:cNvSpPr txBox="1">
            <a:spLocks/>
          </p:cNvSpPr>
          <p:nvPr>
            <p:custDataLst>
              <p:tags r:id="rId1"/>
            </p:custDataLst>
          </p:nvPr>
        </p:nvSpPr>
        <p:spPr>
          <a:xfrm>
            <a:off x="3038670" y="289363"/>
            <a:ext cx="8729227" cy="1494363"/>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cap="all" dirty="0">
                <a:solidFill>
                  <a:prstClr val="black"/>
                </a:solidFill>
                <a:latin typeface="Noah"/>
              </a:rPr>
              <a:t>FONDATION DE L’UQAM</a:t>
            </a:r>
            <a:br>
              <a:rPr lang="fr-FR" sz="3200" b="1" cap="all" dirty="0">
                <a:solidFill>
                  <a:prstClr val="black"/>
                </a:solidFill>
                <a:latin typeface="Noah"/>
              </a:rPr>
            </a:br>
            <a:r>
              <a:rPr lang="fr-FR" sz="2400" b="1" cap="all" dirty="0">
                <a:solidFill>
                  <a:prstClr val="black"/>
                </a:solidFill>
                <a:latin typeface="Noah"/>
              </a:rPr>
              <a:t>CATÉGORIES DE BOURSES D’ÉTUDES </a:t>
            </a:r>
            <a:endParaRPr lang="fr-FR" sz="3200" b="1" cap="all" dirty="0">
              <a:solidFill>
                <a:prstClr val="black"/>
              </a:solidFill>
              <a:latin typeface="Noah"/>
            </a:endParaRPr>
          </a:p>
        </p:txBody>
      </p:sp>
      <p:sp>
        <p:nvSpPr>
          <p:cNvPr id="14" name="ZoneTexte 13">
            <a:extLst>
              <a:ext uri="{FF2B5EF4-FFF2-40B4-BE49-F238E27FC236}">
                <a16:creationId xmlns:a16="http://schemas.microsoft.com/office/drawing/2014/main" id="{4C80DD1E-FB5A-6BEF-7C5A-3C8D84E4C05F}"/>
              </a:ext>
            </a:extLst>
          </p:cNvPr>
          <p:cNvSpPr txBox="1"/>
          <p:nvPr>
            <p:custDataLst>
              <p:tags r:id="rId2"/>
            </p:custDataLst>
          </p:nvPr>
        </p:nvSpPr>
        <p:spPr>
          <a:xfrm>
            <a:off x="3342477" y="1549189"/>
            <a:ext cx="7672927" cy="1440138"/>
          </a:xfrm>
          <a:prstGeom prst="rect">
            <a:avLst/>
          </a:prstGeom>
          <a:noFill/>
        </p:spPr>
        <p:txBody>
          <a:bodyPr wrap="square" rtlCol="0">
            <a:spAutoFit/>
          </a:bodyPr>
          <a:lstStyle/>
          <a:p>
            <a:pPr>
              <a:lnSpc>
                <a:spcPct val="150000"/>
              </a:lnSpc>
              <a:spcBef>
                <a:spcPts val="600"/>
              </a:spcBef>
              <a:spcAft>
                <a:spcPts val="800"/>
              </a:spcAft>
            </a:pPr>
            <a:r>
              <a:rPr lang="fr-CA" sz="1400" b="1" dirty="0">
                <a:solidFill>
                  <a:srgbClr val="2A2A2A"/>
                </a:solidFill>
                <a:effectLst/>
                <a:ea typeface="Times New Roman" panose="02020603050405020304" pitchFamily="18" charset="0"/>
                <a:cs typeface="Calibri" panose="020F0502020204030204" pitchFamily="34" charset="0"/>
                <a:hlinkClick r:id="rId8"/>
              </a:rPr>
              <a:t>Bourses d’excellence</a:t>
            </a:r>
            <a:r>
              <a:rPr lang="fr-CA" sz="1400" b="1" dirty="0">
                <a:solidFill>
                  <a:srgbClr val="2A2A2A"/>
                </a:solidFill>
                <a:effectLst/>
                <a:ea typeface="Times New Roman" panose="02020603050405020304" pitchFamily="18" charset="0"/>
                <a:cs typeface="Calibri" panose="020F0502020204030204" pitchFamily="34" charset="0"/>
              </a:rPr>
              <a:t> </a:t>
            </a:r>
            <a:endParaRPr lang="fr-CA"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400" b="0" i="0" dirty="0">
                <a:solidFill>
                  <a:srgbClr val="333333"/>
                </a:solidFill>
                <a:effectLst/>
                <a:cs typeface="Calibri" panose="020F0502020204030204" pitchFamily="34" charset="0"/>
              </a:rPr>
              <a:t>Les bourses d’excellence sont attribuées sur la base de la </a:t>
            </a:r>
            <a:r>
              <a:rPr lang="fr-FR" sz="1400" b="1" i="0" dirty="0">
                <a:solidFill>
                  <a:srgbClr val="333333"/>
                </a:solidFill>
                <a:effectLst/>
                <a:cs typeface="Calibri" panose="020F0502020204030204" pitchFamily="34" charset="0"/>
              </a:rPr>
              <a:t>qualité du dossier</a:t>
            </a:r>
            <a:r>
              <a:rPr lang="fr-FR" sz="1400" b="0" i="0" dirty="0">
                <a:solidFill>
                  <a:srgbClr val="333333"/>
                </a:solidFill>
                <a:effectLst/>
                <a:cs typeface="Calibri" panose="020F0502020204030204" pitchFamily="34" charset="0"/>
              </a:rPr>
              <a:t> académique ou universitaire. Selon la bourse, l’évaluation de l’excellence peut comprendre les résultats académiques, les réalisations, le projet d’études ou de recherche, les prix et les bourses obtenus. Dépôt de dossier de candidature requis selon la bourse.</a:t>
            </a:r>
            <a:endParaRPr lang="fr-CA" sz="1600" dirty="0"/>
          </a:p>
        </p:txBody>
      </p:sp>
      <p:sp>
        <p:nvSpPr>
          <p:cNvPr id="15" name="ZoneTexte 14">
            <a:extLst>
              <a:ext uri="{FF2B5EF4-FFF2-40B4-BE49-F238E27FC236}">
                <a16:creationId xmlns:a16="http://schemas.microsoft.com/office/drawing/2014/main" id="{13A129BC-C349-1308-4580-E87BB4AEDE9D}"/>
              </a:ext>
            </a:extLst>
          </p:cNvPr>
          <p:cNvSpPr txBox="1"/>
          <p:nvPr>
            <p:custDataLst>
              <p:tags r:id="rId3"/>
            </p:custDataLst>
          </p:nvPr>
        </p:nvSpPr>
        <p:spPr>
          <a:xfrm>
            <a:off x="3342478" y="3051139"/>
            <a:ext cx="7672926" cy="1486304"/>
          </a:xfrm>
          <a:prstGeom prst="rect">
            <a:avLst/>
          </a:prstGeom>
          <a:noFill/>
        </p:spPr>
        <p:txBody>
          <a:bodyPr wrap="square" rtlCol="0">
            <a:spAutoFit/>
          </a:bodyPr>
          <a:lstStyle/>
          <a:p>
            <a:pPr>
              <a:lnSpc>
                <a:spcPct val="150000"/>
              </a:lnSpc>
              <a:spcBef>
                <a:spcPts val="600"/>
              </a:spcBef>
              <a:spcAft>
                <a:spcPts val="800"/>
              </a:spcAft>
            </a:pPr>
            <a:r>
              <a:rPr lang="fr-CA" sz="1600" b="1" dirty="0">
                <a:solidFill>
                  <a:srgbClr val="2A2A2A"/>
                </a:solidFill>
                <a:latin typeface="Calibri" panose="020F0502020204030204" pitchFamily="34" charset="0"/>
                <a:ea typeface="Times New Roman" panose="02020603050405020304" pitchFamily="18" charset="0"/>
                <a:cs typeface="Calibri" panose="020F0502020204030204" pitchFamily="34" charset="0"/>
                <a:hlinkClick r:id="rId8"/>
              </a:rPr>
              <a:t>Bourses d’engagement </a:t>
            </a:r>
            <a:endParaRPr lang="fr-CA" sz="1600" b="1" dirty="0">
              <a:solidFill>
                <a:srgbClr val="2A2A2A"/>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fr-CA" sz="1400" dirty="0">
                <a:solidFill>
                  <a:srgbClr val="333333"/>
                </a:solidFill>
                <a:cs typeface="Calibri" panose="020F0502020204030204" pitchFamily="34" charset="0"/>
              </a:rPr>
              <a:t>Les bourses d’engagement reconnaissent l’implication étudiante au niveau</a:t>
            </a:r>
            <a:r>
              <a:rPr lang="fr-CA" sz="1400" b="1" dirty="0">
                <a:solidFill>
                  <a:srgbClr val="333333"/>
                </a:solidFill>
                <a:cs typeface="Calibri" panose="020F0502020204030204" pitchFamily="34" charset="0"/>
              </a:rPr>
              <a:t> communautaire, social, associatif ou dans un autre domaine particulier</a:t>
            </a:r>
            <a:r>
              <a:rPr lang="fr-CA" sz="1400" dirty="0">
                <a:solidFill>
                  <a:srgbClr val="333333"/>
                </a:solidFill>
                <a:cs typeface="Calibri" panose="020F0502020204030204" pitchFamily="34" charset="0"/>
              </a:rPr>
              <a:t>. Lorsqu’on parle de bourses d’engagement, on fait référence à des activités bénévoles, en lien ou non avec les études, non rémunérées, non créditées.</a:t>
            </a:r>
          </a:p>
        </p:txBody>
      </p:sp>
      <p:sp>
        <p:nvSpPr>
          <p:cNvPr id="16" name="Rectangle 15">
            <a:extLst>
              <a:ext uri="{FF2B5EF4-FFF2-40B4-BE49-F238E27FC236}">
                <a16:creationId xmlns:a16="http://schemas.microsoft.com/office/drawing/2014/main" id="{0D4B9EE4-7C53-E090-B43D-1DF347821B09}"/>
              </a:ext>
            </a:extLst>
          </p:cNvPr>
          <p:cNvSpPr/>
          <p:nvPr>
            <p:custDataLst>
              <p:tags r:id="rId4"/>
            </p:custDataLst>
          </p:nvPr>
        </p:nvSpPr>
        <p:spPr>
          <a:xfrm>
            <a:off x="3338722" y="4563286"/>
            <a:ext cx="7749825" cy="1380443"/>
          </a:xfrm>
          <a:prstGeom prst="rect">
            <a:avLst/>
          </a:prstGeom>
        </p:spPr>
        <p:txBody>
          <a:bodyPr wrap="square" lIns="91440" tIns="45720" rIns="91440" bIns="45720" anchor="t">
            <a:spAutoFit/>
          </a:bodyPr>
          <a:lstStyle/>
          <a:p>
            <a:pPr algn="just">
              <a:lnSpc>
                <a:spcPct val="107000"/>
              </a:lnSpc>
              <a:spcAft>
                <a:spcPts val="800"/>
              </a:spcAft>
            </a:pPr>
            <a:r>
              <a:rPr lang="fr-CA" sz="1600" b="1" dirty="0">
                <a:solidFill>
                  <a:srgbClr val="2A2A2A"/>
                </a:solidFill>
                <a:latin typeface="Calibri" panose="020F0502020204030204" pitchFamily="34" charset="0"/>
                <a:ea typeface="Times New Roman" panose="02020603050405020304" pitchFamily="18" charset="0"/>
                <a:cs typeface="Calibri" panose="020F0502020204030204" pitchFamily="34" charset="0"/>
                <a:hlinkClick r:id="rId8"/>
              </a:rPr>
              <a:t>Bourses de soutien à la réussite </a:t>
            </a:r>
            <a:endParaRPr lang="fr-CA" sz="1600" b="1" dirty="0">
              <a:solidFill>
                <a:srgbClr val="2A2A2A"/>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fr-CA" sz="1400" dirty="0">
                <a:solidFill>
                  <a:srgbClr val="333333"/>
                </a:solidFill>
                <a:cs typeface="Calibri" panose="020F0502020204030204" pitchFamily="34" charset="0"/>
              </a:rPr>
              <a:t>Les bourses de soutien à la réussite sont attribuées afin d’</a:t>
            </a:r>
            <a:r>
              <a:rPr lang="fr-CA" sz="1400" b="1" dirty="0">
                <a:solidFill>
                  <a:srgbClr val="333333"/>
                </a:solidFill>
                <a:cs typeface="Calibri" panose="020F0502020204030204" pitchFamily="34" charset="0"/>
              </a:rPr>
              <a:t>encourager à poursuivre des études</a:t>
            </a:r>
            <a:r>
              <a:rPr lang="fr-CA" sz="1400" dirty="0">
                <a:solidFill>
                  <a:srgbClr val="333333"/>
                </a:solidFill>
                <a:cs typeface="Calibri" panose="020F0502020204030204" pitchFamily="34" charset="0"/>
              </a:rPr>
              <a:t> : soutien aux personnes étudiantes qui ont des défis particuliers à surmonter (ex. </a:t>
            </a:r>
            <a:r>
              <a:rPr lang="fr-CA" sz="1400" i="1" dirty="0">
                <a:solidFill>
                  <a:srgbClr val="333333"/>
                </a:solidFill>
                <a:cs typeface="Calibri" panose="020F0502020204030204" pitchFamily="34" charset="0"/>
              </a:rPr>
              <a:t>conciliation études-familles-travail, situation de handicap</a:t>
            </a:r>
            <a:r>
              <a:rPr lang="fr-CA" sz="1400" dirty="0">
                <a:solidFill>
                  <a:srgbClr val="333333"/>
                </a:solidFill>
                <a:cs typeface="Calibri" panose="020F0502020204030204" pitchFamily="34" charset="0"/>
              </a:rPr>
              <a:t>, etc.) ou appui financier selon les réalisations du parcours universitaire. </a:t>
            </a:r>
          </a:p>
        </p:txBody>
      </p:sp>
    </p:spTree>
    <p:extLst>
      <p:ext uri="{BB962C8B-B14F-4D97-AF65-F5344CB8AC3E}">
        <p14:creationId xmlns:p14="http://schemas.microsoft.com/office/powerpoint/2010/main" val="2271873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5"/>
          <a:srcRect/>
          <a:stretch/>
        </p:blipFill>
        <p:spPr>
          <a:xfrm>
            <a:off x="9767691" y="6345557"/>
            <a:ext cx="2208377" cy="369281"/>
          </a:xfrm>
          <a:prstGeom prst="rect">
            <a:avLst/>
          </a:prstGeom>
        </p:spPr>
      </p:pic>
      <p:sp>
        <p:nvSpPr>
          <p:cNvPr id="9" name="Title 1">
            <a:extLst>
              <a:ext uri="{FF2B5EF4-FFF2-40B4-BE49-F238E27FC236}">
                <a16:creationId xmlns:a16="http://schemas.microsoft.com/office/drawing/2014/main" id="{A389EA88-8D83-4F3F-A4C1-4B16E2377F9E}"/>
              </a:ext>
            </a:extLst>
          </p:cNvPr>
          <p:cNvSpPr txBox="1">
            <a:spLocks/>
          </p:cNvSpPr>
          <p:nvPr>
            <p:custDataLst>
              <p:tags r:id="rId1"/>
            </p:custDataLst>
          </p:nvPr>
        </p:nvSpPr>
        <p:spPr>
          <a:xfrm>
            <a:off x="2981505" y="-1"/>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cap="all" dirty="0">
                <a:solidFill>
                  <a:prstClr val="black"/>
                </a:solidFill>
                <a:latin typeface="Noah"/>
              </a:rPr>
              <a:t>Astuces pour SE PRÉPARER À CANDIDATER </a:t>
            </a:r>
            <a:br>
              <a:rPr lang="fr-FR" sz="3200" b="1" cap="all" dirty="0">
                <a:solidFill>
                  <a:prstClr val="black"/>
                </a:solidFill>
                <a:latin typeface="Noah"/>
              </a:rPr>
            </a:br>
            <a:endParaRPr lang="fr-FR" sz="1200" b="1" cap="all" dirty="0">
              <a:solidFill>
                <a:prstClr val="black"/>
              </a:solidFill>
              <a:latin typeface="Noah"/>
            </a:endParaRPr>
          </a:p>
        </p:txBody>
      </p:sp>
      <p:sp>
        <p:nvSpPr>
          <p:cNvPr id="10" name="ZoneTexte 9">
            <a:extLst>
              <a:ext uri="{FF2B5EF4-FFF2-40B4-BE49-F238E27FC236}">
                <a16:creationId xmlns:a16="http://schemas.microsoft.com/office/drawing/2014/main" id="{61841DF4-FC66-0340-6FA7-5A8C6E9BDA2A}"/>
              </a:ext>
            </a:extLst>
          </p:cNvPr>
          <p:cNvSpPr txBox="1"/>
          <p:nvPr>
            <p:custDataLst>
              <p:tags r:id="rId2"/>
            </p:custDataLst>
          </p:nvPr>
        </p:nvSpPr>
        <p:spPr>
          <a:xfrm>
            <a:off x="3270980" y="1018628"/>
            <a:ext cx="8138699" cy="5570756"/>
          </a:xfrm>
          <a:prstGeom prst="rect">
            <a:avLst/>
          </a:prstGeom>
          <a:noFill/>
        </p:spPr>
        <p:txBody>
          <a:bodyPr wrap="square" rtlCol="0">
            <a:spAutoFit/>
          </a:bodyPr>
          <a:lstStyle/>
          <a:p>
            <a:pPr marL="0" lvl="1"/>
            <a:r>
              <a:rPr lang="fr-FR" b="1" dirty="0"/>
              <a:t>AVANT CONCOURS</a:t>
            </a:r>
          </a:p>
          <a:p>
            <a:pPr marL="285750" lvl="1" indent="-285750">
              <a:buFont typeface="Wingdings" panose="05000000000000000000" pitchFamily="2" charset="2"/>
              <a:buChar char="q"/>
            </a:pPr>
            <a:r>
              <a:rPr lang="fr-FR" sz="1600" dirty="0"/>
              <a:t>S‘assurer que le dossier académique est à jour (programmes, Registrariat) </a:t>
            </a:r>
          </a:p>
          <a:p>
            <a:pPr marL="285750" lvl="1" indent="-285750">
              <a:buFont typeface="Wingdings" panose="05000000000000000000" pitchFamily="2" charset="2"/>
              <a:buChar char="q"/>
            </a:pPr>
            <a:r>
              <a:rPr lang="fr-FR" sz="1600" dirty="0"/>
              <a:t>Mettre à jour votre profil RIBÉ et le valider</a:t>
            </a:r>
          </a:p>
          <a:p>
            <a:pPr marL="285750" lvl="1" indent="-285750">
              <a:buFont typeface="Wingdings" panose="05000000000000000000" pitchFamily="2" charset="2"/>
              <a:buChar char="q"/>
            </a:pPr>
            <a:r>
              <a:rPr lang="fr-FR" sz="1600" dirty="0"/>
              <a:t>Préparer un dossier « </a:t>
            </a:r>
            <a:r>
              <a:rPr lang="fr-FR" sz="1600" dirty="0" err="1"/>
              <a:t>bourses_etudes</a:t>
            </a:r>
            <a:r>
              <a:rPr lang="fr-FR" sz="1600" dirty="0"/>
              <a:t>-UQAM »</a:t>
            </a:r>
          </a:p>
          <a:p>
            <a:pPr marL="542925" lvl="2" indent="-276225">
              <a:buFont typeface="Arial" panose="020B0604020202020204" pitchFamily="34" charset="0"/>
              <a:buChar char="•"/>
            </a:pPr>
            <a:r>
              <a:rPr lang="fr-FR" sz="1600" dirty="0"/>
              <a:t>Relevés de notes non-officiels UQAM</a:t>
            </a:r>
          </a:p>
          <a:p>
            <a:pPr marL="542925" lvl="2" indent="-276225">
              <a:buFont typeface="Arial" panose="020B0604020202020204" pitchFamily="34" charset="0"/>
              <a:buChar char="•"/>
            </a:pPr>
            <a:r>
              <a:rPr lang="fr-FR" sz="1600" dirty="0"/>
              <a:t>Formulaire d’engagement et d’implication sociale</a:t>
            </a:r>
          </a:p>
          <a:p>
            <a:pPr marL="542925" lvl="2" indent="-276225">
              <a:buFont typeface="Arial" panose="020B0604020202020204" pitchFamily="34" charset="0"/>
              <a:buChar char="•"/>
            </a:pPr>
            <a:r>
              <a:rPr lang="fr-FR" sz="1600" dirty="0"/>
              <a:t>Lettre d’appui/d’intention/présentation ou motivation, selon ce qui sera demandé</a:t>
            </a:r>
          </a:p>
          <a:p>
            <a:pPr marL="285750" lvl="1" indent="-285750">
              <a:buFont typeface="Wingdings" panose="05000000000000000000" pitchFamily="2" charset="2"/>
              <a:buChar char="q"/>
            </a:pPr>
            <a:r>
              <a:rPr lang="fr-FR" sz="1600" dirty="0"/>
              <a:t>Noter les numéros de fiches de bourses antérieures (les numéros de fiches de bourses ne changent pas)</a:t>
            </a:r>
            <a:endParaRPr lang="fr-CA" sz="1600" dirty="0"/>
          </a:p>
          <a:p>
            <a:pPr>
              <a:spcBef>
                <a:spcPts val="1800"/>
              </a:spcBef>
            </a:pPr>
            <a:r>
              <a:rPr lang="fr-CA" b="1" dirty="0"/>
              <a:t>AVANT DATE LIMITE DE FIN DE CONCOURS</a:t>
            </a:r>
            <a:endParaRPr lang="fr-CA" dirty="0"/>
          </a:p>
          <a:p>
            <a:pPr marL="285750" lvl="1" indent="-285750">
              <a:buFont typeface="Wingdings" panose="05000000000000000000" pitchFamily="2" charset="2"/>
              <a:buChar char="q"/>
            </a:pPr>
            <a:r>
              <a:rPr lang="fr-FR" sz="1600" dirty="0"/>
              <a:t>Vérifier les numéros de fiches de bourses préalablement notés</a:t>
            </a:r>
          </a:p>
          <a:p>
            <a:pPr marL="285750" lvl="1" indent="-285750">
              <a:buFont typeface="Wingdings" panose="05000000000000000000" pitchFamily="2" charset="2"/>
              <a:buChar char="q"/>
            </a:pPr>
            <a:r>
              <a:rPr lang="fr-FR" sz="1600" dirty="0"/>
              <a:t>Vérifier à nouveau le RIBÉ pour de nouvelles bourses </a:t>
            </a:r>
          </a:p>
          <a:p>
            <a:pPr marL="285750" lvl="1" indent="-285750">
              <a:buFont typeface="Wingdings" panose="05000000000000000000" pitchFamily="2" charset="2"/>
              <a:buChar char="q"/>
            </a:pPr>
            <a:r>
              <a:rPr lang="fr-FR" sz="1600" dirty="0"/>
              <a:t>Ajouter, compléter et déposer dossiers de candidatures</a:t>
            </a:r>
          </a:p>
          <a:p>
            <a:pPr marL="285750" lvl="1" indent="-285750">
              <a:buFont typeface="Wingdings" panose="05000000000000000000" pitchFamily="2" charset="2"/>
              <a:buChar char="q"/>
            </a:pPr>
            <a:r>
              <a:rPr lang="fr-FR" sz="1600" dirty="0"/>
              <a:t>Déposer un dossier à plusieurs offres de bourses en même temps pour la même catégorie</a:t>
            </a:r>
          </a:p>
          <a:p>
            <a:pPr marL="285750" lvl="1" indent="-285750">
              <a:buFont typeface="Wingdings" panose="05000000000000000000" pitchFamily="2" charset="2"/>
              <a:buChar char="q"/>
            </a:pPr>
            <a:r>
              <a:rPr lang="fr-FR" sz="1600" dirty="0"/>
              <a:t>Vérifier dossiers de candidatures bien déposés</a:t>
            </a:r>
          </a:p>
          <a:p>
            <a:pPr marL="285750" lvl="1" indent="-285750">
              <a:buFont typeface="Wingdings" panose="05000000000000000000" pitchFamily="2" charset="2"/>
              <a:buChar char="q"/>
            </a:pPr>
            <a:r>
              <a:rPr lang="fr-FR" sz="1600" dirty="0"/>
              <a:t>Consulter régulièrement le RIBÉ </a:t>
            </a:r>
            <a:r>
              <a:rPr lang="fr-FR" sz="1600" u="sng" dirty="0"/>
              <a:t>avant date limite</a:t>
            </a:r>
            <a:endParaRPr lang="fr-CA" sz="1600" dirty="0"/>
          </a:p>
          <a:p>
            <a:pPr>
              <a:spcBef>
                <a:spcPts val="1800"/>
              </a:spcBef>
            </a:pPr>
            <a:r>
              <a:rPr lang="fr-CA" b="1" dirty="0"/>
              <a:t>FIN CONCOURS</a:t>
            </a:r>
            <a:endParaRPr lang="fr-CA" dirty="0"/>
          </a:p>
          <a:p>
            <a:pPr marL="285750" lvl="1" indent="-285750">
              <a:buFont typeface="Wingdings" panose="05000000000000000000" pitchFamily="2" charset="2"/>
              <a:buChar char="q"/>
            </a:pPr>
            <a:r>
              <a:rPr lang="fr-FR" sz="1600" dirty="0"/>
              <a:t>Si dossiers de candidature déposés, consulter la décision émise sur RIBÉ</a:t>
            </a:r>
          </a:p>
          <a:p>
            <a:pPr marL="285750" lvl="1" indent="-285750">
              <a:buFont typeface="Wingdings" panose="05000000000000000000" pitchFamily="2" charset="2"/>
              <a:buChar char="q"/>
            </a:pPr>
            <a:r>
              <a:rPr lang="fr-FR" sz="1600" dirty="0"/>
              <a:t>Attendre résultats de concours</a:t>
            </a:r>
          </a:p>
        </p:txBody>
      </p:sp>
    </p:spTree>
    <p:extLst>
      <p:ext uri="{BB962C8B-B14F-4D97-AF65-F5344CB8AC3E}">
        <p14:creationId xmlns:p14="http://schemas.microsoft.com/office/powerpoint/2010/main" val="56432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7E8E7"/>
              </a:solidFill>
              <a:effectLst/>
              <a:uLnTx/>
              <a:uFillTx/>
              <a:latin typeface="Arial" panose="020B0604020202020204"/>
              <a:ea typeface="+mn-ea"/>
              <a:cs typeface="+mn-cs"/>
            </a:endParaRP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4"/>
          <a:srcRect/>
          <a:stretch/>
        </p:blipFill>
        <p:spPr>
          <a:xfrm>
            <a:off x="9767691" y="6345557"/>
            <a:ext cx="2208377" cy="369281"/>
          </a:xfrm>
          <a:prstGeom prst="rect">
            <a:avLst/>
          </a:prstGeom>
        </p:spPr>
      </p:pic>
      <p:sp>
        <p:nvSpPr>
          <p:cNvPr id="9" name="Title 1">
            <a:extLst>
              <a:ext uri="{FF2B5EF4-FFF2-40B4-BE49-F238E27FC236}">
                <a16:creationId xmlns:a16="http://schemas.microsoft.com/office/drawing/2014/main" id="{A389EA88-8D83-4F3F-A4C1-4B16E2377F9E}"/>
              </a:ext>
            </a:extLst>
          </p:cNvPr>
          <p:cNvSpPr txBox="1">
            <a:spLocks/>
          </p:cNvSpPr>
          <p:nvPr>
            <p:custDataLst>
              <p:tags r:id="rId1"/>
            </p:custDataLst>
          </p:nvPr>
        </p:nvSpPr>
        <p:spPr>
          <a:xfrm>
            <a:off x="2981505" y="-1"/>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all" spc="0" normalizeH="0" baseline="0" noProof="0" dirty="0">
                <a:ln>
                  <a:noFill/>
                </a:ln>
                <a:solidFill>
                  <a:prstClr val="black"/>
                </a:solidFill>
                <a:effectLst/>
                <a:uLnTx/>
                <a:uFillTx/>
                <a:latin typeface="Noah"/>
                <a:ea typeface="+mj-ea"/>
                <a:cs typeface="+mj-cs"/>
              </a:rPr>
              <a:t>MIEUX APPRIVOISER</a:t>
            </a:r>
            <a:r>
              <a:rPr kumimoji="0" lang="fr-FR" sz="2800" b="1" i="0" u="none" strike="noStrike" kern="1200" cap="all" spc="0" normalizeH="0" noProof="0" dirty="0">
                <a:ln>
                  <a:noFill/>
                </a:ln>
                <a:solidFill>
                  <a:prstClr val="black"/>
                </a:solidFill>
                <a:effectLst/>
                <a:uLnTx/>
                <a:uFillTx/>
                <a:latin typeface="Noah"/>
                <a:ea typeface="+mj-ea"/>
                <a:cs typeface="+mj-cs"/>
              </a:rPr>
              <a:t> </a:t>
            </a:r>
            <a:br>
              <a:rPr kumimoji="0" lang="fr-FR" sz="2800" b="1" i="0" u="none" strike="noStrike" kern="1200" cap="all" spc="0" normalizeH="0" noProof="0" dirty="0">
                <a:ln>
                  <a:noFill/>
                </a:ln>
                <a:solidFill>
                  <a:prstClr val="black"/>
                </a:solidFill>
                <a:effectLst/>
                <a:uLnTx/>
                <a:uFillTx/>
                <a:latin typeface="Noah"/>
                <a:ea typeface="+mj-ea"/>
                <a:cs typeface="+mj-cs"/>
              </a:rPr>
            </a:br>
            <a:r>
              <a:rPr kumimoji="0" lang="fr-FR" sz="2800" b="1" i="0" u="none" strike="noStrike" kern="1200" cap="all" spc="0" normalizeH="0" noProof="0" dirty="0">
                <a:ln>
                  <a:noFill/>
                </a:ln>
                <a:solidFill>
                  <a:prstClr val="black"/>
                </a:solidFill>
                <a:effectLst/>
                <a:uLnTx/>
                <a:uFillTx/>
                <a:latin typeface="Noah"/>
                <a:ea typeface="+mj-ea"/>
                <a:cs typeface="+mj-cs"/>
              </a:rPr>
              <a:t>LES CONCOURS DE BOURSES D’ÉTUDES</a:t>
            </a:r>
            <a:endParaRPr kumimoji="0" lang="fr-FR" sz="1200" b="1" i="0" u="none" strike="noStrike" kern="1200" cap="all" spc="0" normalizeH="0" baseline="0" noProof="0" dirty="0">
              <a:ln>
                <a:noFill/>
              </a:ln>
              <a:solidFill>
                <a:prstClr val="black"/>
              </a:solidFill>
              <a:effectLst/>
              <a:uLnTx/>
              <a:uFillTx/>
              <a:latin typeface="Noah"/>
              <a:ea typeface="+mj-ea"/>
              <a:cs typeface="+mj-cs"/>
            </a:endParaRPr>
          </a:p>
        </p:txBody>
      </p:sp>
      <p:sp>
        <p:nvSpPr>
          <p:cNvPr id="6" name="Rectangle 5"/>
          <p:cNvSpPr/>
          <p:nvPr/>
        </p:nvSpPr>
        <p:spPr>
          <a:xfrm>
            <a:off x="5723414" y="1466726"/>
            <a:ext cx="4572000" cy="369332"/>
          </a:xfrm>
          <a:prstGeom prst="rect">
            <a:avLst/>
          </a:prstGeom>
        </p:spPr>
        <p:txBody>
          <a:bodyPr>
            <a:spAutoFit/>
          </a:bodyPr>
          <a:lstStyle/>
          <a:p>
            <a:pPr marL="285750" indent="-285750" defTabSz="457200">
              <a:buFont typeface="Arial" panose="020B0604020202020204" pitchFamily="34" charset="0"/>
              <a:buChar char="•"/>
            </a:pPr>
            <a:r>
              <a:rPr lang="fr-FR" dirty="0">
                <a:solidFill>
                  <a:prstClr val="black"/>
                </a:solidFill>
                <a:latin typeface="Calibri" panose="020F0502020204030204"/>
              </a:rPr>
              <a:t>Capsules informatives</a:t>
            </a:r>
          </a:p>
        </p:txBody>
      </p:sp>
      <p:sp>
        <p:nvSpPr>
          <p:cNvPr id="12" name="Rectangle 11"/>
          <p:cNvSpPr/>
          <p:nvPr/>
        </p:nvSpPr>
        <p:spPr>
          <a:xfrm>
            <a:off x="3547772" y="1962017"/>
            <a:ext cx="4572000" cy="369332"/>
          </a:xfrm>
          <a:prstGeom prst="rect">
            <a:avLst/>
          </a:prstGeom>
        </p:spPr>
        <p:txBody>
          <a:bodyPr>
            <a:spAutoFit/>
          </a:bodyPr>
          <a:lstStyle/>
          <a:p>
            <a:pPr marL="285750" indent="-285750" defTabSz="457200">
              <a:buFont typeface="Arial" panose="020B0604020202020204" pitchFamily="34" charset="0"/>
              <a:buChar char="•"/>
            </a:pPr>
            <a:r>
              <a:rPr lang="fr-FR" dirty="0">
                <a:solidFill>
                  <a:prstClr val="black"/>
                </a:solidFill>
                <a:latin typeface="Calibri" panose="020F0502020204030204"/>
                <a:hlinkClick r:id="rId5"/>
              </a:rPr>
              <a:t>Tutoriel RIBÉ</a:t>
            </a:r>
            <a:endParaRPr lang="fr-FR" dirty="0">
              <a:solidFill>
                <a:prstClr val="black"/>
              </a:solidFill>
              <a:latin typeface="Calibri" panose="020F0502020204030204"/>
            </a:endParaRPr>
          </a:p>
        </p:txBody>
      </p:sp>
      <p:pic>
        <p:nvPicPr>
          <p:cNvPr id="13" name="Image 12"/>
          <p:cNvPicPr>
            <a:picLocks noChangeAspect="1"/>
          </p:cNvPicPr>
          <p:nvPr/>
        </p:nvPicPr>
        <p:blipFill>
          <a:blip r:embed="rId6"/>
          <a:stretch>
            <a:fillRect/>
          </a:stretch>
        </p:blipFill>
        <p:spPr>
          <a:xfrm>
            <a:off x="6096000" y="2170331"/>
            <a:ext cx="2220872" cy="2220872"/>
          </a:xfrm>
          <a:prstGeom prst="rect">
            <a:avLst/>
          </a:prstGeom>
        </p:spPr>
      </p:pic>
    </p:spTree>
    <p:extLst>
      <p:ext uri="{BB962C8B-B14F-4D97-AF65-F5344CB8AC3E}">
        <p14:creationId xmlns:p14="http://schemas.microsoft.com/office/powerpoint/2010/main" val="194532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5"/>
          <a:srcRect/>
          <a:stretch/>
        </p:blipFill>
        <p:spPr>
          <a:xfrm>
            <a:off x="9767691" y="6345557"/>
            <a:ext cx="2208377" cy="369281"/>
          </a:xfrm>
          <a:prstGeom prst="rect">
            <a:avLst/>
          </a:prstGeom>
        </p:spPr>
      </p:pic>
      <p:sp>
        <p:nvSpPr>
          <p:cNvPr id="9" name="Title 1">
            <a:extLst>
              <a:ext uri="{FF2B5EF4-FFF2-40B4-BE49-F238E27FC236}">
                <a16:creationId xmlns:a16="http://schemas.microsoft.com/office/drawing/2014/main" id="{A389EA88-8D83-4F3F-A4C1-4B16E2377F9E}"/>
              </a:ext>
            </a:extLst>
          </p:cNvPr>
          <p:cNvSpPr txBox="1">
            <a:spLocks/>
          </p:cNvSpPr>
          <p:nvPr>
            <p:custDataLst>
              <p:tags r:id="rId1"/>
            </p:custDataLst>
          </p:nvPr>
        </p:nvSpPr>
        <p:spPr>
          <a:xfrm>
            <a:off x="2981505" y="-1"/>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cap="all" dirty="0">
                <a:solidFill>
                  <a:prstClr val="black"/>
                </a:solidFill>
                <a:latin typeface="Noah"/>
              </a:rPr>
              <a:t>Quelques obstacles – pour quel profil </a:t>
            </a:r>
            <a:r>
              <a:rPr lang="fr-FR" sz="3200" b="1" cap="all" dirty="0">
                <a:solidFill>
                  <a:prstClr val="black"/>
                </a:solidFill>
                <a:latin typeface="Noah"/>
              </a:rPr>
              <a:t>?</a:t>
            </a:r>
            <a:endParaRPr lang="fr-FR" sz="1200" b="1" cap="all" dirty="0">
              <a:solidFill>
                <a:prstClr val="black"/>
              </a:solidFill>
              <a:latin typeface="Noah"/>
            </a:endParaRPr>
          </a:p>
        </p:txBody>
      </p:sp>
      <p:sp>
        <p:nvSpPr>
          <p:cNvPr id="10" name="ZoneTexte 9">
            <a:extLst>
              <a:ext uri="{FF2B5EF4-FFF2-40B4-BE49-F238E27FC236}">
                <a16:creationId xmlns:a16="http://schemas.microsoft.com/office/drawing/2014/main" id="{61841DF4-FC66-0340-6FA7-5A8C6E9BDA2A}"/>
              </a:ext>
            </a:extLst>
          </p:cNvPr>
          <p:cNvSpPr txBox="1"/>
          <p:nvPr>
            <p:custDataLst>
              <p:tags r:id="rId2"/>
            </p:custDataLst>
          </p:nvPr>
        </p:nvSpPr>
        <p:spPr>
          <a:xfrm>
            <a:off x="3270980" y="1018628"/>
            <a:ext cx="8138699" cy="4832092"/>
          </a:xfrm>
          <a:prstGeom prst="rect">
            <a:avLst/>
          </a:prstGeom>
          <a:noFill/>
        </p:spPr>
        <p:txBody>
          <a:bodyPr wrap="square" rtlCol="0">
            <a:spAutoFit/>
          </a:bodyPr>
          <a:lstStyle/>
          <a:p>
            <a:pPr marL="0" lvl="1"/>
            <a:r>
              <a:rPr lang="fr-FR" b="1" dirty="0"/>
              <a:t>PERSONNE ÉTUDIANTE EN PROVENANCE DE L’INTERNATIONAL</a:t>
            </a:r>
          </a:p>
          <a:p>
            <a:pPr marL="285750" lvl="1" indent="-285750">
              <a:buFont typeface="Wingdings" panose="05000000000000000000" pitchFamily="2" charset="2"/>
              <a:buChar char="Ø"/>
            </a:pPr>
            <a:endParaRPr lang="fr-FR" sz="1600" dirty="0"/>
          </a:p>
          <a:p>
            <a:pPr marL="285750" lvl="1" indent="-285750">
              <a:buFont typeface="Wingdings" panose="05000000000000000000" pitchFamily="2" charset="2"/>
              <a:buChar char="Ø"/>
            </a:pPr>
            <a:r>
              <a:rPr lang="fr-FR" sz="1600" dirty="0"/>
              <a:t>Absence de profil étudiant UQAM construit au premier trimestre (Pas de moyenne cumulative, pas de trimestres ou de crédits complétés à l’UQAM, etc.)</a:t>
            </a:r>
          </a:p>
          <a:p>
            <a:pPr marL="0" lvl="1"/>
            <a:endParaRPr lang="fr-FR" sz="1600" dirty="0"/>
          </a:p>
          <a:p>
            <a:pPr marL="285750" lvl="1" indent="-285750">
              <a:buFont typeface="Wingdings" panose="05000000000000000000" pitchFamily="2" charset="2"/>
              <a:buChar char="Ø"/>
            </a:pPr>
            <a:r>
              <a:rPr lang="fr-FR" sz="1600" dirty="0"/>
              <a:t>Peu probable de pouvoir candidater sur certaines, voire la plupart des bourses des concours de la Fondation de l’UQAM à votre premier trimestre</a:t>
            </a:r>
          </a:p>
          <a:p>
            <a:pPr marL="0" lvl="1"/>
            <a:endParaRPr lang="fr-FR" sz="1600" dirty="0"/>
          </a:p>
          <a:p>
            <a:pPr marL="285750" lvl="1" indent="-285750">
              <a:buFont typeface="Wingdings" panose="05000000000000000000" pitchFamily="2" charset="2"/>
              <a:buChar char="Ø"/>
            </a:pPr>
            <a:r>
              <a:rPr lang="fr-FR" sz="1600" dirty="0"/>
              <a:t>Toutefois, vous serez en mesure de candidater au prochain trimestre d’affichage [Hiver], particulièrement catégorie Excellence</a:t>
            </a:r>
          </a:p>
          <a:p>
            <a:pPr>
              <a:spcBef>
                <a:spcPts val="1800"/>
              </a:spcBef>
            </a:pPr>
            <a:endParaRPr lang="fr-CA" b="1" dirty="0"/>
          </a:p>
          <a:p>
            <a:pPr>
              <a:spcBef>
                <a:spcPts val="1800"/>
              </a:spcBef>
            </a:pPr>
            <a:r>
              <a:rPr lang="fr-CA" b="1" dirty="0"/>
              <a:t>PERSONNE ÉTUDIANTE EN ÉCHANGE</a:t>
            </a:r>
            <a:endParaRPr lang="fr-FR" sz="1600" dirty="0"/>
          </a:p>
          <a:p>
            <a:pPr marL="285750" lvl="1" indent="-285750">
              <a:buFont typeface="Wingdings" panose="05000000000000000000" pitchFamily="2" charset="2"/>
              <a:buChar char="Ø"/>
            </a:pPr>
            <a:endParaRPr lang="fr-FR" sz="1600" dirty="0"/>
          </a:p>
          <a:p>
            <a:pPr marL="285750" lvl="1" indent="-285750">
              <a:buFont typeface="Wingdings" panose="05000000000000000000" pitchFamily="2" charset="2"/>
              <a:buChar char="Ø"/>
            </a:pPr>
            <a:r>
              <a:rPr lang="fr-FR" sz="1600" dirty="0"/>
              <a:t>Non admissible aux bourses des concours de la Fondation de l’UQAM</a:t>
            </a:r>
          </a:p>
          <a:p>
            <a:pPr marL="0" lvl="1"/>
            <a:endParaRPr lang="fr-FR" sz="1600" dirty="0"/>
          </a:p>
          <a:p>
            <a:pPr marL="285750" lvl="1" indent="-285750">
              <a:buFont typeface="Wingdings" panose="05000000000000000000" pitchFamily="2" charset="2"/>
              <a:buChar char="Ø"/>
            </a:pPr>
            <a:r>
              <a:rPr lang="fr-FR" sz="1600" dirty="0"/>
              <a:t>Se référer à votre université d’attache pour connaître les opportunités de financement pour étudiant à l’étranger</a:t>
            </a:r>
            <a:endParaRPr lang="fr-CA" sz="1600" dirty="0"/>
          </a:p>
        </p:txBody>
      </p:sp>
    </p:spTree>
    <p:extLst>
      <p:ext uri="{BB962C8B-B14F-4D97-AF65-F5344CB8AC3E}">
        <p14:creationId xmlns:p14="http://schemas.microsoft.com/office/powerpoint/2010/main" val="377597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9B53-BAF4-6E98-1E34-356D995CFB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28FD0C-12F3-8CA9-96D0-09682DCB3358}"/>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4FA32739-0AF0-00B1-032A-A32C09CD0463}"/>
              </a:ext>
            </a:extLst>
          </p:cNvPr>
          <p:cNvPicPr>
            <a:picLocks noChangeAspect="1"/>
          </p:cNvPicPr>
          <p:nvPr/>
        </p:nvPicPr>
        <p:blipFill>
          <a:blip r:embed="rId5"/>
          <a:srcRect/>
          <a:stretch/>
        </p:blipFill>
        <p:spPr>
          <a:xfrm>
            <a:off x="9767691" y="6345557"/>
            <a:ext cx="2208377" cy="369281"/>
          </a:xfrm>
          <a:prstGeom prst="rect">
            <a:avLst/>
          </a:prstGeom>
        </p:spPr>
      </p:pic>
      <p:sp>
        <p:nvSpPr>
          <p:cNvPr id="9" name="Title 1">
            <a:extLst>
              <a:ext uri="{FF2B5EF4-FFF2-40B4-BE49-F238E27FC236}">
                <a16:creationId xmlns:a16="http://schemas.microsoft.com/office/drawing/2014/main" id="{0AAA16DF-6095-1E41-1928-A36DA10FB7F5}"/>
              </a:ext>
            </a:extLst>
          </p:cNvPr>
          <p:cNvSpPr txBox="1">
            <a:spLocks/>
          </p:cNvSpPr>
          <p:nvPr>
            <p:custDataLst>
              <p:tags r:id="rId1"/>
            </p:custDataLst>
          </p:nvPr>
        </p:nvSpPr>
        <p:spPr>
          <a:xfrm>
            <a:off x="2981505" y="-1"/>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cap="all" dirty="0">
                <a:solidFill>
                  <a:prstClr val="black"/>
                </a:solidFill>
                <a:latin typeface="Noah"/>
              </a:rPr>
              <a:t>Service offert actuellement </a:t>
            </a:r>
            <a:endParaRPr lang="fr-FR" sz="1200" b="1" cap="all" dirty="0">
              <a:solidFill>
                <a:prstClr val="black"/>
              </a:solidFill>
              <a:latin typeface="Noah"/>
            </a:endParaRPr>
          </a:p>
        </p:txBody>
      </p:sp>
      <p:sp>
        <p:nvSpPr>
          <p:cNvPr id="10" name="ZoneTexte 9">
            <a:extLst>
              <a:ext uri="{FF2B5EF4-FFF2-40B4-BE49-F238E27FC236}">
                <a16:creationId xmlns:a16="http://schemas.microsoft.com/office/drawing/2014/main" id="{5AB98E2B-253D-4D62-D767-9D43FE548439}"/>
              </a:ext>
            </a:extLst>
          </p:cNvPr>
          <p:cNvSpPr txBox="1"/>
          <p:nvPr>
            <p:custDataLst>
              <p:tags r:id="rId2"/>
            </p:custDataLst>
          </p:nvPr>
        </p:nvSpPr>
        <p:spPr>
          <a:xfrm>
            <a:off x="3270980" y="1018628"/>
            <a:ext cx="8138699" cy="5078313"/>
          </a:xfrm>
          <a:prstGeom prst="rect">
            <a:avLst/>
          </a:prstGeom>
          <a:noFill/>
        </p:spPr>
        <p:txBody>
          <a:bodyPr wrap="square" rtlCol="0">
            <a:spAutoFit/>
          </a:bodyPr>
          <a:lstStyle/>
          <a:p>
            <a:r>
              <a:rPr lang="fr-FR" b="1" dirty="0"/>
              <a:t>Espace-conseil express – Validation et questions – Dossier de candidature pour bourses Fondation UQAM Hiver 2026</a:t>
            </a:r>
          </a:p>
          <a:p>
            <a:r>
              <a:rPr lang="fr-FR" dirty="0"/>
              <a:t>Participez à un espace-conseil pour valider votre dossier de bourses de la Fondation UQAM, poser vos questions et recevoir un accompagnement personnalisé. C’est sans rendez-vous! Vous pouvez vous inscrire et vous présenter entre 12h et 14h les journées suivantes, afin d’identifier les éléments à améliorer et clarifier les prochaines étapes.</a:t>
            </a:r>
          </a:p>
          <a:p>
            <a:br>
              <a:rPr lang="fr-FR" dirty="0"/>
            </a:br>
            <a:r>
              <a:rPr lang="fr-FR" dirty="0">
                <a:hlinkClick r:id="rId6"/>
              </a:rPr>
              <a:t>Inscrivez-vous</a:t>
            </a:r>
            <a:endParaRPr lang="fr-FR" dirty="0"/>
          </a:p>
          <a:p>
            <a:r>
              <a:rPr lang="fr-FR" b="1" dirty="0"/>
              <a:t>Lundi 16 février 2026</a:t>
            </a:r>
            <a:r>
              <a:rPr lang="fr-FR" dirty="0"/>
              <a:t> | 12h à 14h</a:t>
            </a:r>
            <a:br>
              <a:rPr lang="fr-FR" dirty="0"/>
            </a:br>
            <a:r>
              <a:rPr lang="fr-FR" dirty="0"/>
              <a:t>Pavillon Hubert-Aquin (A) – En présentiel</a:t>
            </a:r>
            <a:br>
              <a:rPr lang="fr-FR" dirty="0"/>
            </a:br>
            <a:r>
              <a:rPr lang="fr-FR" dirty="0">
                <a:hlinkClick r:id="rId7"/>
              </a:rPr>
              <a:t>Inscrivez-vous</a:t>
            </a:r>
            <a:endParaRPr lang="fr-FR" dirty="0"/>
          </a:p>
          <a:p>
            <a:r>
              <a:rPr lang="fr-FR" b="1" dirty="0"/>
              <a:t>Jeudi 19 février 2026</a:t>
            </a:r>
            <a:r>
              <a:rPr lang="fr-FR" dirty="0"/>
              <a:t> | 12h à 14h</a:t>
            </a:r>
            <a:br>
              <a:rPr lang="fr-FR" dirty="0"/>
            </a:br>
            <a:r>
              <a:rPr lang="fr-FR" dirty="0"/>
              <a:t>En ligne</a:t>
            </a:r>
            <a:br>
              <a:rPr lang="fr-FR" dirty="0"/>
            </a:br>
            <a:r>
              <a:rPr lang="fr-FR" dirty="0">
                <a:hlinkClick r:id="rId8"/>
              </a:rPr>
              <a:t>Inscrivez-vous</a:t>
            </a:r>
            <a:endParaRPr lang="fr-FR" dirty="0"/>
          </a:p>
          <a:p>
            <a:r>
              <a:rPr lang="fr-FR" b="1" dirty="0"/>
              <a:t>Lundi 23 février 2026</a:t>
            </a:r>
            <a:r>
              <a:rPr lang="fr-FR" dirty="0"/>
              <a:t> | 12h à 14h</a:t>
            </a:r>
            <a:br>
              <a:rPr lang="fr-FR" dirty="0"/>
            </a:br>
            <a:r>
              <a:rPr lang="fr-FR" dirty="0"/>
              <a:t>Pavillon Hubert-Aquin (A) – En présentiel</a:t>
            </a:r>
            <a:br>
              <a:rPr lang="fr-FR" dirty="0"/>
            </a:br>
            <a:r>
              <a:rPr lang="fr-FR" dirty="0">
                <a:hlinkClick r:id="rId9"/>
              </a:rPr>
              <a:t>Inscrivez-vous</a:t>
            </a:r>
            <a:endParaRPr lang="fr-FR" dirty="0"/>
          </a:p>
        </p:txBody>
      </p:sp>
    </p:spTree>
    <p:extLst>
      <p:ext uri="{BB962C8B-B14F-4D97-AF65-F5344CB8AC3E}">
        <p14:creationId xmlns:p14="http://schemas.microsoft.com/office/powerpoint/2010/main" val="3746113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83A4-D3C9-0C4B-A887-39CA6D60E7E4}"/>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5274D5B4-F294-4242-A4D6-922FA6231CF7}"/>
              </a:ext>
            </a:extLst>
          </p:cNvPr>
          <p:cNvSpPr txBox="1"/>
          <p:nvPr/>
        </p:nvSpPr>
        <p:spPr>
          <a:xfrm>
            <a:off x="0" y="2730585"/>
            <a:ext cx="12192000" cy="1384995"/>
          </a:xfrm>
          <a:prstGeom prst="rect">
            <a:avLst/>
          </a:prstGeom>
          <a:noFill/>
        </p:spPr>
        <p:txBody>
          <a:bodyPr wrap="square" rtlCol="0">
            <a:spAutoFit/>
          </a:bodyPr>
          <a:lstStyle/>
          <a:p>
            <a:pPr algn="ctr"/>
            <a:r>
              <a:rPr lang="fr-FR" sz="4200" b="1" dirty="0">
                <a:solidFill>
                  <a:schemeClr val="bg1"/>
                </a:solidFill>
              </a:rPr>
              <a:t>Équipe des bourses ESG</a:t>
            </a:r>
          </a:p>
          <a:p>
            <a:pPr algn="ctr"/>
            <a:r>
              <a:rPr lang="fr-FR" sz="4200" b="1" dirty="0">
                <a:solidFill>
                  <a:schemeClr val="bg1"/>
                </a:solidFill>
              </a:rPr>
              <a:t>(Vice-décanat aux études)</a:t>
            </a:r>
          </a:p>
        </p:txBody>
      </p:sp>
      <p:pic>
        <p:nvPicPr>
          <p:cNvPr id="2" name="Image 9">
            <a:hlinkClick r:id="rId3"/>
            <a:extLst>
              <a:ext uri="{FF2B5EF4-FFF2-40B4-BE49-F238E27FC236}">
                <a16:creationId xmlns:a16="http://schemas.microsoft.com/office/drawing/2014/main" id="{186ECD3F-AE8D-8A87-4EB7-2F9ECD68D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3381"/>
            <a:ext cx="12191999" cy="118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8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299D8F5-95A9-F943-AA3B-824659DEB993}"/>
              </a:ext>
            </a:extLst>
          </p:cNvPr>
          <p:cNvSpPr txBox="1"/>
          <p:nvPr/>
        </p:nvSpPr>
        <p:spPr>
          <a:xfrm>
            <a:off x="4487735" y="283802"/>
            <a:ext cx="5763424" cy="954107"/>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Bourses de soutien à la maitrise ESG2</a:t>
            </a:r>
            <a:endParaRPr lang="fr-CA" sz="28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CEFD2B1-EE6D-2F4A-8D23-3BD03600EA24}"/>
              </a:ext>
            </a:extLst>
          </p:cNvPr>
          <p:cNvSpPr txBox="1"/>
          <p:nvPr/>
        </p:nvSpPr>
        <p:spPr>
          <a:xfrm>
            <a:off x="3191360" y="1158620"/>
            <a:ext cx="7848872" cy="4801314"/>
          </a:xfrm>
          <a:prstGeom prst="rect">
            <a:avLst/>
          </a:prstGeom>
          <a:noFill/>
        </p:spPr>
        <p:txBody>
          <a:bodyPr wrap="square" rtlCol="0">
            <a:spAutoFit/>
          </a:bodyPr>
          <a:lstStyle/>
          <a:p>
            <a:pPr fontAlgn="ctr"/>
            <a:r>
              <a:rPr lang="fr-CA" b="1" dirty="0"/>
              <a:t>Critères généraux (**des critères spécifiques se rajoutent) : </a:t>
            </a:r>
            <a:br>
              <a:rPr lang="fr-CA" b="1" dirty="0"/>
            </a:br>
            <a:endParaRPr lang="fr-CA" b="1" dirty="0"/>
          </a:p>
          <a:p>
            <a:pPr marL="742950" lvl="1" indent="-285750" fontAlgn="ctr">
              <a:buFont typeface="Arial" panose="020B0604020202020204" pitchFamily="34" charset="0"/>
              <a:buChar char="•"/>
            </a:pPr>
            <a:r>
              <a:rPr lang="fr-CA" dirty="0"/>
              <a:t> Être admis </a:t>
            </a:r>
            <a:r>
              <a:rPr lang="fr-CA" b="1" dirty="0"/>
              <a:t>définitivement </a:t>
            </a:r>
            <a:r>
              <a:rPr lang="fr-CA" dirty="0"/>
              <a:t>et inscrit à temps complet dans un programme de maîtrise admissible de l'ESG UQAM</a:t>
            </a:r>
          </a:p>
          <a:p>
            <a:pPr marL="742950" lvl="1" indent="-285750" fontAlgn="ctr">
              <a:buFont typeface="Arial" panose="020B0604020202020204" pitchFamily="34" charset="0"/>
              <a:buChar char="•"/>
            </a:pPr>
            <a:r>
              <a:rPr lang="fr-CA" dirty="0"/>
              <a:t>S'inscrire à ce même programme aux trimestres d’automne et d’hiver et respecter les délais prescrits de diplomation du programme;</a:t>
            </a:r>
          </a:p>
          <a:p>
            <a:pPr marL="742950" lvl="1" indent="-285750" fontAlgn="ctr">
              <a:buFont typeface="Arial" panose="020B0604020202020204" pitchFamily="34" charset="0"/>
              <a:buChar char="•"/>
            </a:pPr>
            <a:r>
              <a:rPr lang="fr-CA" dirty="0"/>
              <a:t>Minimum de neuf crédits (3 cours) complétés au programme de maîtrise </a:t>
            </a:r>
            <a:r>
              <a:rPr lang="fr-CA" sz="1200" dirty="0"/>
              <a:t>(</a:t>
            </a:r>
            <a:r>
              <a:rPr lang="fr-CA" sz="1200" b="1" dirty="0"/>
              <a:t>chaque programme peut exiger plus</a:t>
            </a:r>
            <a:r>
              <a:rPr lang="fr-CA" sz="1200" dirty="0"/>
              <a:t>);</a:t>
            </a:r>
          </a:p>
          <a:p>
            <a:pPr marL="742950" lvl="1" indent="-285750" fontAlgn="ctr">
              <a:buFont typeface="Arial" panose="020B0604020202020204" pitchFamily="34" charset="0"/>
              <a:buChar char="•"/>
            </a:pPr>
            <a:r>
              <a:rPr lang="fr-CA" dirty="0"/>
              <a:t>Maintenir une moyenne minimale cumulative de 3.2/4.3 tout au long de l'année pour rester éligible à la bourse </a:t>
            </a:r>
            <a:r>
              <a:rPr lang="fr-CA" sz="1400" dirty="0"/>
              <a:t>(</a:t>
            </a:r>
            <a:r>
              <a:rPr lang="fr-CA" sz="1200" b="1" dirty="0"/>
              <a:t>chaque programme peut exiger plus</a:t>
            </a:r>
            <a:r>
              <a:rPr lang="fr-CA" sz="1200" dirty="0"/>
              <a:t>); </a:t>
            </a:r>
          </a:p>
          <a:p>
            <a:pPr marL="742950" lvl="1" indent="-285750" fontAlgn="ctr">
              <a:buFont typeface="Arial" panose="020B0604020202020204" pitchFamily="34" charset="0"/>
              <a:buChar char="•"/>
            </a:pPr>
            <a:r>
              <a:rPr lang="fr-CA" dirty="0"/>
              <a:t>Ne pas avoir été récipiendaire de plus d'une bourse ESG2 depuis l'inscription dans le programme (variable selon programmes); </a:t>
            </a:r>
          </a:p>
          <a:p>
            <a:pPr marL="742950" lvl="1" indent="-285750" fontAlgn="ctr">
              <a:buFont typeface="Arial" panose="020B0604020202020204" pitchFamily="34" charset="0"/>
              <a:buChar char="•"/>
            </a:pPr>
            <a:r>
              <a:rPr lang="fr-CA" dirty="0"/>
              <a:t>Ne pas être récipiendaire d'une bourse d'études des grands concours au même trimestre (CRSH, CRSNG, FRQ, etc.).; </a:t>
            </a:r>
            <a:endParaRPr lang="fr-CA" sz="2400" b="1" dirty="0">
              <a:latin typeface="Calibri" panose="020F0502020204030204" pitchFamily="34" charset="0"/>
              <a:ea typeface="Avenir Book" charset="0"/>
              <a:cs typeface="Calibri" panose="020F0502020204030204" pitchFamily="34" charset="0"/>
            </a:endParaRPr>
          </a:p>
          <a:p>
            <a:pPr algn="ctr"/>
            <a:r>
              <a:rPr lang="fr-CA" sz="2400" b="1" dirty="0">
                <a:solidFill>
                  <a:srgbClr val="EB2C2B"/>
                </a:solidFill>
                <a:latin typeface="Calibri" panose="020F0502020204030204" pitchFamily="34" charset="0"/>
                <a:ea typeface="Avenir Book" charset="0"/>
                <a:cs typeface="Calibri" panose="020F0502020204030204" pitchFamily="34" charset="0"/>
              </a:rPr>
              <a:t>Date limite 23 février 2026</a:t>
            </a:r>
            <a:endParaRPr lang="fr-CA" dirty="0"/>
          </a:p>
        </p:txBody>
      </p:sp>
    </p:spTree>
    <p:extLst>
      <p:ext uri="{BB962C8B-B14F-4D97-AF65-F5344CB8AC3E}">
        <p14:creationId xmlns:p14="http://schemas.microsoft.com/office/powerpoint/2010/main" val="47316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4417B0D9-D41B-A746-A6FC-3763FF193DB6}"/>
              </a:ext>
            </a:extLst>
          </p:cNvPr>
          <p:cNvPicPr>
            <a:picLocks noChangeAspect="1"/>
          </p:cNvPicPr>
          <p:nvPr/>
        </p:nvPicPr>
        <p:blipFill>
          <a:blip r:embed="rId3"/>
          <a:srcRect/>
          <a:stretch/>
        </p:blipFill>
        <p:spPr>
          <a:xfrm>
            <a:off x="9551183" y="6204917"/>
            <a:ext cx="2208377" cy="369281"/>
          </a:xfrm>
          <a:prstGeom prst="rect">
            <a:avLst/>
          </a:prstGeom>
        </p:spPr>
      </p:pic>
      <p:sp>
        <p:nvSpPr>
          <p:cNvPr id="2" name="ZoneTexte 1">
            <a:extLst>
              <a:ext uri="{FF2B5EF4-FFF2-40B4-BE49-F238E27FC236}">
                <a16:creationId xmlns:a16="http://schemas.microsoft.com/office/drawing/2014/main" id="{6E33F9B4-232F-3A4A-A5D3-9F20E4F04FC2}"/>
              </a:ext>
            </a:extLst>
          </p:cNvPr>
          <p:cNvSpPr txBox="1"/>
          <p:nvPr/>
        </p:nvSpPr>
        <p:spPr>
          <a:xfrm>
            <a:off x="857976" y="4426572"/>
            <a:ext cx="11334024" cy="1323439"/>
          </a:xfrm>
          <a:prstGeom prst="rect">
            <a:avLst/>
          </a:prstGeom>
          <a:noFill/>
        </p:spPr>
        <p:txBody>
          <a:bodyPr wrap="square" rtlCol="0">
            <a:spAutoFit/>
          </a:bodyPr>
          <a:lstStyle/>
          <a:p>
            <a:r>
              <a:rPr lang="fr-FR" sz="4000" b="1" dirty="0"/>
              <a:t>FINANCER SES ÉTUDES</a:t>
            </a:r>
          </a:p>
          <a:p>
            <a:r>
              <a:rPr lang="fr-FR" sz="2000" dirty="0">
                <a:latin typeface="+mj-lt"/>
              </a:rPr>
              <a:t>Séance d’information en collaboration avec </a:t>
            </a:r>
            <a:r>
              <a:rPr lang="fr-FR" sz="2000" b="1" dirty="0">
                <a:latin typeface="+mj-lt"/>
              </a:rPr>
              <a:t>le </a:t>
            </a:r>
            <a:r>
              <a:rPr lang="fr-CA" sz="2000" b="1" dirty="0">
                <a:effectLst/>
                <a:latin typeface="+mj-lt"/>
                <a:ea typeface="Calibri" panose="020F0502020204030204" pitchFamily="34" charset="0"/>
              </a:rPr>
              <a:t>bureau de l’aide financière et des bourses (SVE) </a:t>
            </a:r>
            <a:r>
              <a:rPr lang="fr-FR" sz="2000" b="1" dirty="0">
                <a:latin typeface="+mj-lt"/>
              </a:rPr>
              <a:t>et le Vice-décanat à la recherche (ESG)</a:t>
            </a:r>
          </a:p>
        </p:txBody>
      </p:sp>
      <p:pic>
        <p:nvPicPr>
          <p:cNvPr id="12" name="Image 11">
            <a:extLst>
              <a:ext uri="{FF2B5EF4-FFF2-40B4-BE49-F238E27FC236}">
                <a16:creationId xmlns:a16="http://schemas.microsoft.com/office/drawing/2014/main" id="{F29F7D87-6EC9-1542-9B79-C7CA85FA3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54" y="-1"/>
            <a:ext cx="12192000" cy="4064000"/>
          </a:xfrm>
          <a:prstGeom prst="rect">
            <a:avLst/>
          </a:prstGeom>
        </p:spPr>
      </p:pic>
    </p:spTree>
    <p:extLst>
      <p:ext uri="{BB962C8B-B14F-4D97-AF65-F5344CB8AC3E}">
        <p14:creationId xmlns:p14="http://schemas.microsoft.com/office/powerpoint/2010/main" val="42822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CD093-7E11-37F1-3DA5-53723341B877}"/>
              </a:ext>
            </a:extLst>
          </p:cNvPr>
          <p:cNvSpPr>
            <a:spLocks noGrp="1"/>
          </p:cNvSpPr>
          <p:nvPr>
            <p:ph type="title"/>
          </p:nvPr>
        </p:nvSpPr>
        <p:spPr/>
        <p:txBody>
          <a:bodyPr/>
          <a:lstStyle/>
          <a:p>
            <a:pPr algn="ctr"/>
            <a:r>
              <a:rPr lang="fr-CA" dirty="0"/>
              <a:t>ESG2: </a:t>
            </a:r>
            <a:r>
              <a:rPr lang="fr-CA" sz="2800" b="1" dirty="0"/>
              <a:t>bourses de soutien à la réussite</a:t>
            </a:r>
            <a:br>
              <a:rPr lang="fr-CA" sz="2800" b="1" dirty="0"/>
            </a:br>
            <a:r>
              <a:rPr lang="fr-CA" sz="2800" b="1" dirty="0"/>
              <a:t>(Maîtrise seulement)</a:t>
            </a:r>
          </a:p>
        </p:txBody>
      </p:sp>
      <p:graphicFrame>
        <p:nvGraphicFramePr>
          <p:cNvPr id="4" name="Tableau 4">
            <a:extLst>
              <a:ext uri="{FF2B5EF4-FFF2-40B4-BE49-F238E27FC236}">
                <a16:creationId xmlns:a16="http://schemas.microsoft.com/office/drawing/2014/main" id="{A3C775B8-2701-93AC-004D-5E5731416D67}"/>
              </a:ext>
            </a:extLst>
          </p:cNvPr>
          <p:cNvGraphicFramePr>
            <a:graphicFrameLocks noGrp="1"/>
          </p:cNvGraphicFramePr>
          <p:nvPr>
            <p:ph idx="1"/>
            <p:extLst>
              <p:ext uri="{D42A27DB-BD31-4B8C-83A1-F6EECF244321}">
                <p14:modId xmlns:p14="http://schemas.microsoft.com/office/powerpoint/2010/main" val="1122573367"/>
              </p:ext>
            </p:extLst>
          </p:nvPr>
        </p:nvGraphicFramePr>
        <p:xfrm>
          <a:off x="100777" y="1506930"/>
          <a:ext cx="10515600" cy="6265470"/>
        </p:xfrm>
        <a:graphic>
          <a:graphicData uri="http://schemas.openxmlformats.org/drawingml/2006/table">
            <a:tbl>
              <a:tblPr firstRow="1" bandRow="1">
                <a:tableStyleId>{5C22544A-7EE6-4342-B048-85BDC9FD1C3A}</a:tableStyleId>
              </a:tblPr>
              <a:tblGrid>
                <a:gridCol w="4257605">
                  <a:extLst>
                    <a:ext uri="{9D8B030D-6E8A-4147-A177-3AD203B41FA5}">
                      <a16:colId xmlns:a16="http://schemas.microsoft.com/office/drawing/2014/main" val="492988847"/>
                    </a:ext>
                  </a:extLst>
                </a:gridCol>
                <a:gridCol w="2595237">
                  <a:extLst>
                    <a:ext uri="{9D8B030D-6E8A-4147-A177-3AD203B41FA5}">
                      <a16:colId xmlns:a16="http://schemas.microsoft.com/office/drawing/2014/main" val="1578972538"/>
                    </a:ext>
                  </a:extLst>
                </a:gridCol>
                <a:gridCol w="3662758">
                  <a:extLst>
                    <a:ext uri="{9D8B030D-6E8A-4147-A177-3AD203B41FA5}">
                      <a16:colId xmlns:a16="http://schemas.microsoft.com/office/drawing/2014/main" val="750633586"/>
                    </a:ext>
                  </a:extLst>
                </a:gridCol>
              </a:tblGrid>
              <a:tr h="739445">
                <a:tc>
                  <a:txBody>
                    <a:bodyPr/>
                    <a:lstStyle/>
                    <a:p>
                      <a:r>
                        <a:rPr lang="fr-CA" dirty="0"/>
                        <a:t>Programme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Numéro de concours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(RIBÉ)</a:t>
                      </a:r>
                    </a:p>
                    <a:p>
                      <a:endParaRPr lang="fr-CA" dirty="0"/>
                    </a:p>
                  </a:txBody>
                  <a:tcPr/>
                </a:tc>
                <a:tc>
                  <a:txBody>
                    <a:bodyPr/>
                    <a:lstStyle/>
                    <a:p>
                      <a:r>
                        <a:rPr lang="fr-CA" dirty="0"/>
                        <a:t>Modalités</a:t>
                      </a:r>
                    </a:p>
                  </a:txBody>
                  <a:tcPr/>
                </a:tc>
                <a:extLst>
                  <a:ext uri="{0D108BD9-81ED-4DB2-BD59-A6C34878D82A}">
                    <a16:rowId xmlns:a16="http://schemas.microsoft.com/office/drawing/2014/main" val="3668419020"/>
                  </a:ext>
                </a:extLst>
              </a:tr>
              <a:tr h="739445">
                <a:tc>
                  <a:txBody>
                    <a:bodyPr/>
                    <a:lstStyle/>
                    <a:p>
                      <a:r>
                        <a:rPr lang="fr-CA" dirty="0"/>
                        <a:t>Maitrise en comptabilité contrôle et audit</a:t>
                      </a:r>
                    </a:p>
                  </a:txBody>
                  <a:tcPr/>
                </a:tc>
                <a:tc>
                  <a:txBody>
                    <a:bodyPr/>
                    <a:lstStyle/>
                    <a:p>
                      <a:r>
                        <a:rPr lang="fr-CA" dirty="0"/>
                        <a:t>1411</a:t>
                      </a:r>
                    </a:p>
                  </a:txBody>
                  <a:tcPr/>
                </a:tc>
                <a:tc>
                  <a:txBody>
                    <a:bodyPr/>
                    <a:lstStyle/>
                    <a:p>
                      <a:r>
                        <a:rPr lang="fr-CA" dirty="0"/>
                        <a:t>Dépôt via le RIBÉ</a:t>
                      </a:r>
                    </a:p>
                    <a:p>
                      <a:endParaRPr lang="fr-CA" dirty="0"/>
                    </a:p>
                  </a:txBody>
                  <a:tcPr/>
                </a:tc>
                <a:extLst>
                  <a:ext uri="{0D108BD9-81ED-4DB2-BD59-A6C34878D82A}">
                    <a16:rowId xmlns:a16="http://schemas.microsoft.com/office/drawing/2014/main" val="3606036200"/>
                  </a:ext>
                </a:extLst>
              </a:tr>
              <a:tr h="739445">
                <a:tc>
                  <a:txBody>
                    <a:bodyPr/>
                    <a:lstStyle/>
                    <a:p>
                      <a:r>
                        <a:rPr lang="fr-CA" dirty="0"/>
                        <a:t>Maîtrise en développement du tourisme</a:t>
                      </a:r>
                    </a:p>
                  </a:txBody>
                  <a:tcPr/>
                </a:tc>
                <a:tc>
                  <a:txBody>
                    <a:bodyPr/>
                    <a:lstStyle/>
                    <a:p>
                      <a:r>
                        <a:rPr lang="fr-CA" dirty="0"/>
                        <a:t>1412 et 1468</a:t>
                      </a:r>
                    </a:p>
                  </a:txBody>
                  <a:tcPr/>
                </a:tc>
                <a:tc>
                  <a:txBody>
                    <a:bodyPr/>
                    <a:lstStyle/>
                    <a:p>
                      <a:r>
                        <a:rPr lang="fr-CA" dirty="0"/>
                        <a:t>Dépôt via le RIBÉ</a:t>
                      </a:r>
                    </a:p>
                  </a:txBody>
                  <a:tcPr/>
                </a:tc>
                <a:extLst>
                  <a:ext uri="{0D108BD9-81ED-4DB2-BD59-A6C34878D82A}">
                    <a16:rowId xmlns:a16="http://schemas.microsoft.com/office/drawing/2014/main" val="2563547145"/>
                  </a:ext>
                </a:extLst>
              </a:tr>
              <a:tr h="739445">
                <a:tc>
                  <a:txBody>
                    <a:bodyPr/>
                    <a:lstStyle/>
                    <a:p>
                      <a:r>
                        <a:rPr lang="fr-CA" dirty="0"/>
                        <a:t>Maîtrise en finance appliquée</a:t>
                      </a:r>
                    </a:p>
                  </a:txBody>
                  <a:tcPr/>
                </a:tc>
                <a:tc>
                  <a:txBody>
                    <a:bodyPr/>
                    <a:lstStyle/>
                    <a:p>
                      <a:r>
                        <a:rPr lang="fr-CA" dirty="0"/>
                        <a:t>1414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Dépôt via le RIBÉ</a:t>
                      </a:r>
                    </a:p>
                    <a:p>
                      <a:endParaRPr lang="fr-CA" dirty="0"/>
                    </a:p>
                  </a:txBody>
                  <a:tcPr/>
                </a:tc>
                <a:extLst>
                  <a:ext uri="{0D108BD9-81ED-4DB2-BD59-A6C34878D82A}">
                    <a16:rowId xmlns:a16="http://schemas.microsoft.com/office/drawing/2014/main" val="1669677732"/>
                  </a:ext>
                </a:extLst>
              </a:tr>
              <a:tr h="739445">
                <a:tc>
                  <a:txBody>
                    <a:bodyPr/>
                    <a:lstStyle/>
                    <a:p>
                      <a:r>
                        <a:rPr lang="fr-CA" dirty="0"/>
                        <a:t>Maîtrise en gestion de projets</a:t>
                      </a:r>
                    </a:p>
                  </a:txBody>
                  <a:tcPr/>
                </a:tc>
                <a:tc>
                  <a:txBody>
                    <a:bodyPr/>
                    <a:lstStyle/>
                    <a:p>
                      <a:r>
                        <a:rPr lang="fr-CA" dirty="0"/>
                        <a:t>1415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Dépôt via le RIBÉ</a:t>
                      </a:r>
                    </a:p>
                    <a:p>
                      <a:endParaRPr lang="fr-CA" dirty="0"/>
                    </a:p>
                  </a:txBody>
                  <a:tcPr/>
                </a:tc>
                <a:extLst>
                  <a:ext uri="{0D108BD9-81ED-4DB2-BD59-A6C34878D82A}">
                    <a16:rowId xmlns:a16="http://schemas.microsoft.com/office/drawing/2014/main" val="3245441954"/>
                  </a:ext>
                </a:extLst>
              </a:tr>
              <a:tr h="739445">
                <a:tc>
                  <a:txBody>
                    <a:bodyPr/>
                    <a:lstStyle/>
                    <a:p>
                      <a:r>
                        <a:rPr lang="fr-CA" dirty="0"/>
                        <a:t>Maîtrise en sciences de la gestion</a:t>
                      </a:r>
                    </a:p>
                  </a:txBody>
                  <a:tcPr/>
                </a:tc>
                <a:tc>
                  <a:txBody>
                    <a:bodyPr/>
                    <a:lstStyle/>
                    <a:p>
                      <a:r>
                        <a:rPr lang="fr-CA" dirty="0"/>
                        <a:t>1416</a:t>
                      </a:r>
                    </a:p>
                  </a:txBody>
                  <a:tcPr/>
                </a:tc>
                <a:tc>
                  <a:txBody>
                    <a:bodyPr/>
                    <a:lstStyle/>
                    <a:p>
                      <a:r>
                        <a:rPr lang="fr-CA" dirty="0"/>
                        <a:t>Sans appel de candidatures</a:t>
                      </a:r>
                    </a:p>
                    <a:p>
                      <a:endParaRPr lang="fr-CA" dirty="0"/>
                    </a:p>
                  </a:txBody>
                  <a:tcPr/>
                </a:tc>
                <a:extLst>
                  <a:ext uri="{0D108BD9-81ED-4DB2-BD59-A6C34878D82A}">
                    <a16:rowId xmlns:a16="http://schemas.microsoft.com/office/drawing/2014/main" val="4125440412"/>
                  </a:ext>
                </a:extLst>
              </a:tr>
              <a:tr h="739445">
                <a:tc>
                  <a:txBody>
                    <a:bodyPr/>
                    <a:lstStyle/>
                    <a:p>
                      <a:r>
                        <a:rPr lang="fr-CA" dirty="0"/>
                        <a:t>Maîtrise en études urbaines</a:t>
                      </a:r>
                    </a:p>
                  </a:txBody>
                  <a:tcPr/>
                </a:tc>
                <a:tc>
                  <a:txBody>
                    <a:bodyPr/>
                    <a:lstStyle/>
                    <a:p>
                      <a:r>
                        <a:rPr lang="fr-CA" dirty="0"/>
                        <a:t>1441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Dépôt via le RIBÉ</a:t>
                      </a:r>
                    </a:p>
                    <a:p>
                      <a:endParaRPr lang="fr-CA" dirty="0"/>
                    </a:p>
                  </a:txBody>
                  <a:tcPr/>
                </a:tc>
                <a:extLst>
                  <a:ext uri="{0D108BD9-81ED-4DB2-BD59-A6C34878D82A}">
                    <a16:rowId xmlns:a16="http://schemas.microsoft.com/office/drawing/2014/main" val="261458557"/>
                  </a:ext>
                </a:extLst>
              </a:tr>
              <a:tr h="739445">
                <a:tc>
                  <a:txBody>
                    <a:bodyPr/>
                    <a:lstStyle/>
                    <a:p>
                      <a:r>
                        <a:rPr lang="fr-CA" dirty="0"/>
                        <a:t>Maîtrise en technologie de l’information</a:t>
                      </a:r>
                    </a:p>
                  </a:txBody>
                  <a:tcPr/>
                </a:tc>
                <a:tc>
                  <a:txBody>
                    <a:bodyPr/>
                    <a:lstStyle/>
                    <a:p>
                      <a:r>
                        <a:rPr lang="fr-CA"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Sans appel de candidatures</a:t>
                      </a:r>
                    </a:p>
                    <a:p>
                      <a:r>
                        <a:rPr lang="fr-CA" dirty="0"/>
                        <a:t>(bourses de recrutement et de progression)</a:t>
                      </a:r>
                    </a:p>
                  </a:txBody>
                  <a:tcPr/>
                </a:tc>
                <a:extLst>
                  <a:ext uri="{0D108BD9-81ED-4DB2-BD59-A6C34878D82A}">
                    <a16:rowId xmlns:a16="http://schemas.microsoft.com/office/drawing/2014/main" val="3555842310"/>
                  </a:ext>
                </a:extLst>
              </a:tr>
            </a:tbl>
          </a:graphicData>
        </a:graphic>
      </p:graphicFrame>
    </p:spTree>
    <p:extLst>
      <p:ext uri="{BB962C8B-B14F-4D97-AF65-F5344CB8AC3E}">
        <p14:creationId xmlns:p14="http://schemas.microsoft.com/office/powerpoint/2010/main" val="111544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299D8F5-95A9-F943-AA3B-824659DEB993}"/>
              </a:ext>
            </a:extLst>
          </p:cNvPr>
          <p:cNvSpPr txBox="1"/>
          <p:nvPr/>
        </p:nvSpPr>
        <p:spPr>
          <a:xfrm>
            <a:off x="3495368" y="176982"/>
            <a:ext cx="7544863" cy="954107"/>
          </a:xfrm>
          <a:prstGeom prst="rect">
            <a:avLst/>
          </a:prstGeom>
          <a:noFill/>
        </p:spPr>
        <p:txBody>
          <a:bodyPr wrap="square" rtlCol="0">
            <a:spAutoFit/>
          </a:bodyPr>
          <a:lstStyle/>
          <a:p>
            <a:pPr algn="ctr"/>
            <a:r>
              <a:rPr lang="fr-CA" sz="2800" b="1" dirty="0">
                <a:latin typeface="Arial" panose="020B0604020202020204" pitchFamily="34" charset="0"/>
                <a:cs typeface="Arial" panose="020B0604020202020204" pitchFamily="34" charset="0"/>
              </a:rPr>
              <a:t>Bourses d’exemption des frais majorés</a:t>
            </a:r>
            <a:br>
              <a:rPr lang="fr-CA" sz="2800" b="1" dirty="0">
                <a:latin typeface="Arial" panose="020B0604020202020204" pitchFamily="34" charset="0"/>
                <a:cs typeface="Arial" panose="020B0604020202020204" pitchFamily="34" charset="0"/>
              </a:rPr>
            </a:br>
            <a:r>
              <a:rPr lang="fr-CA" sz="2800" b="1" dirty="0" err="1">
                <a:latin typeface="Arial" panose="020B0604020202020204" pitchFamily="34" charset="0"/>
                <a:cs typeface="Arial" panose="020B0604020202020204" pitchFamily="34" charset="0"/>
              </a:rPr>
              <a:t>Ribé</a:t>
            </a:r>
            <a:r>
              <a:rPr lang="fr-CA" sz="2800" b="1" dirty="0">
                <a:latin typeface="Arial" panose="020B0604020202020204" pitchFamily="34" charset="0"/>
                <a:cs typeface="Arial" panose="020B0604020202020204" pitchFamily="34" charset="0"/>
              </a:rPr>
              <a:t>: #1366</a:t>
            </a:r>
          </a:p>
        </p:txBody>
      </p:sp>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CEFD2B1-EE6D-2F4A-8D23-3BD03600EA24}"/>
              </a:ext>
            </a:extLst>
          </p:cNvPr>
          <p:cNvSpPr txBox="1"/>
          <p:nvPr/>
        </p:nvSpPr>
        <p:spPr>
          <a:xfrm>
            <a:off x="3191360" y="1158620"/>
            <a:ext cx="7848872" cy="5447645"/>
          </a:xfrm>
          <a:prstGeom prst="rect">
            <a:avLst/>
          </a:prstGeom>
          <a:noFill/>
        </p:spPr>
        <p:txBody>
          <a:bodyPr wrap="square" rtlCol="0">
            <a:spAutoFit/>
          </a:bodyPr>
          <a:lstStyle/>
          <a:p>
            <a:pPr>
              <a:buFont typeface="Wingdings" panose="05000000000000000000" pitchFamily="2" charset="2"/>
              <a:buChar char="q"/>
            </a:pPr>
            <a:r>
              <a:rPr lang="fr-CA" dirty="0">
                <a:effectLst/>
                <a:latin typeface="+mj-lt"/>
                <a:ea typeface="Calibri" panose="020F0502020204030204" pitchFamily="34" charset="0"/>
                <a:cs typeface="Times New Roman" panose="02020603050405020304" pitchFamily="18" charset="0"/>
              </a:rPr>
              <a:t>Gouvernement du Québec attribue chaque année un certain nombre de bourses d'exemption des droits de scolarité supplémentaires pour les étudiants étrangers inscrits à plein temps dans des programmes d'études supérieures.</a:t>
            </a:r>
          </a:p>
          <a:p>
            <a:pPr>
              <a:buFont typeface="Wingdings" panose="05000000000000000000" pitchFamily="2" charset="2"/>
              <a:buChar char="q"/>
            </a:pPr>
            <a:r>
              <a:rPr lang="fr-CA" dirty="0">
                <a:effectLst/>
                <a:latin typeface="+mj-lt"/>
                <a:ea typeface="Calibri" panose="020F0502020204030204" pitchFamily="34" charset="0"/>
                <a:cs typeface="Times New Roman" panose="02020603050405020304" pitchFamily="18" charset="0"/>
              </a:rPr>
              <a:t> Sous toutes réserves, elles sont valides pour trois trimestres (automne, hiver et été) dans la mesure où l'étudiant </a:t>
            </a:r>
            <a:r>
              <a:rPr lang="fr-CA" u="sng" dirty="0">
                <a:effectLst/>
                <a:latin typeface="+mj-lt"/>
                <a:ea typeface="Calibri" panose="020F0502020204030204" pitchFamily="34" charset="0"/>
                <a:cs typeface="Times New Roman" panose="02020603050405020304" pitchFamily="18" charset="0"/>
              </a:rPr>
              <a:t>maintient</a:t>
            </a:r>
            <a:r>
              <a:rPr lang="fr-CA" dirty="0">
                <a:effectLst/>
                <a:latin typeface="+mj-lt"/>
                <a:ea typeface="Calibri" panose="020F0502020204030204" pitchFamily="34" charset="0"/>
                <a:cs typeface="Times New Roman" panose="02020603050405020304" pitchFamily="18" charset="0"/>
              </a:rPr>
              <a:t> son dossier en règle. </a:t>
            </a:r>
          </a:p>
          <a:p>
            <a:pPr>
              <a:buFont typeface="Wingdings" panose="05000000000000000000" pitchFamily="2" charset="2"/>
              <a:buChar char="q"/>
            </a:pPr>
            <a:r>
              <a:rPr lang="fr-CA" dirty="0">
                <a:effectLst/>
                <a:latin typeface="+mj-lt"/>
                <a:ea typeface="Calibri" panose="020F0502020204030204" pitchFamily="34" charset="0"/>
                <a:cs typeface="Times New Roman" panose="02020603050405020304" pitchFamily="18" charset="0"/>
              </a:rPr>
              <a:t> Ces bourses d'exemption pourront être renouvelées </a:t>
            </a:r>
            <a:r>
              <a:rPr lang="fr-CA" dirty="0">
                <a:effectLst/>
                <a:highlight>
                  <a:srgbClr val="FFFF00"/>
                </a:highlight>
                <a:latin typeface="+mj-lt"/>
                <a:ea typeface="Calibri" panose="020F0502020204030204" pitchFamily="34" charset="0"/>
                <a:cs typeface="Times New Roman" panose="02020603050405020304" pitchFamily="18" charset="0"/>
              </a:rPr>
              <a:t>SI </a:t>
            </a:r>
            <a:r>
              <a:rPr lang="fr-CA" dirty="0">
                <a:effectLst/>
                <a:latin typeface="+mj-lt"/>
                <a:ea typeface="Calibri" panose="020F0502020204030204" pitchFamily="34" charset="0"/>
                <a:cs typeface="Times New Roman" panose="02020603050405020304" pitchFamily="18" charset="0"/>
              </a:rPr>
              <a:t>les résultats académiques le justifient, </a:t>
            </a:r>
            <a:r>
              <a:rPr lang="fr-CA" b="1" dirty="0">
                <a:effectLst/>
                <a:highlight>
                  <a:srgbClr val="FFFF00"/>
                </a:highlight>
                <a:latin typeface="+mj-lt"/>
                <a:ea typeface="Calibri" panose="020F0502020204030204" pitchFamily="34" charset="0"/>
                <a:cs typeface="Times New Roman" panose="02020603050405020304" pitchFamily="18" charset="0"/>
              </a:rPr>
              <a:t>SI</a:t>
            </a:r>
            <a:r>
              <a:rPr lang="fr-CA" dirty="0">
                <a:effectLst/>
                <a:latin typeface="+mj-lt"/>
                <a:ea typeface="Calibri" panose="020F0502020204030204" pitchFamily="34" charset="0"/>
                <a:cs typeface="Times New Roman" panose="02020603050405020304" pitchFamily="18" charset="0"/>
              </a:rPr>
              <a:t> le programme du Gouvernement du Québec est reconduit et </a:t>
            </a:r>
            <a:r>
              <a:rPr lang="fr-CA" b="1" dirty="0">
                <a:effectLst/>
                <a:highlight>
                  <a:srgbClr val="FFFF00"/>
                </a:highlight>
                <a:latin typeface="+mj-lt"/>
                <a:ea typeface="Calibri" panose="020F0502020204030204" pitchFamily="34" charset="0"/>
                <a:cs typeface="Times New Roman" panose="02020603050405020304" pitchFamily="18" charset="0"/>
              </a:rPr>
              <a:t>SI</a:t>
            </a:r>
            <a:r>
              <a:rPr lang="fr-CA" dirty="0">
                <a:effectLst/>
                <a:latin typeface="+mj-lt"/>
                <a:ea typeface="Calibri" panose="020F0502020204030204" pitchFamily="34" charset="0"/>
                <a:cs typeface="Times New Roman" panose="02020603050405020304" pitchFamily="18" charset="0"/>
              </a:rPr>
              <a:t> le nombre de bourses disponibles attribuées à l'ESG le permet. </a:t>
            </a:r>
          </a:p>
          <a:p>
            <a:pPr>
              <a:buFont typeface="Wingdings" panose="05000000000000000000" pitchFamily="2" charset="2"/>
              <a:buChar char="q"/>
            </a:pPr>
            <a:r>
              <a:rPr lang="fr-CA" dirty="0">
                <a:effectLst/>
                <a:latin typeface="+mj-lt"/>
                <a:ea typeface="Calibri" panose="020F0502020204030204" pitchFamily="34" charset="0"/>
                <a:cs typeface="Times New Roman" panose="02020603050405020304" pitchFamily="18" charset="0"/>
              </a:rPr>
              <a:t> Le quota de bourses auquel l’École a droit est établi chaque année par le Service </a:t>
            </a:r>
            <a:r>
              <a:rPr lang="x-none" dirty="0">
                <a:effectLst/>
                <a:latin typeface="+mj-lt"/>
                <a:ea typeface="Calibri" panose="020F0502020204030204" pitchFamily="34" charset="0"/>
                <a:cs typeface="Times New Roman" panose="02020603050405020304" pitchFamily="18" charset="0"/>
              </a:rPr>
              <a:t>à la vie étudiante </a:t>
            </a:r>
            <a:r>
              <a:rPr lang="fr-CA" dirty="0">
                <a:effectLst/>
                <a:latin typeface="+mj-lt"/>
                <a:ea typeface="Calibri" panose="020F0502020204030204" pitchFamily="34" charset="0"/>
                <a:cs typeface="Times New Roman" panose="02020603050405020304" pitchFamily="18" charset="0"/>
              </a:rPr>
              <a:t>au prorata des étudiants étrangers assujettis aux frais de scolarité majorés inscrits dans les programmes de l’École</a:t>
            </a:r>
          </a:p>
          <a:p>
            <a:pPr>
              <a:buFont typeface="Wingdings" panose="05000000000000000000" pitchFamily="2" charset="2"/>
              <a:buChar char="q"/>
            </a:pPr>
            <a:r>
              <a:rPr lang="fr-CA" b="1" dirty="0">
                <a:solidFill>
                  <a:srgbClr val="FF0000"/>
                </a:solidFill>
                <a:effectLst/>
                <a:latin typeface="+mj-lt"/>
                <a:ea typeface="Calibri" panose="020F0502020204030204" pitchFamily="34" charset="0"/>
                <a:cs typeface="Times New Roman" panose="02020603050405020304" pitchFamily="18" charset="0"/>
              </a:rPr>
              <a:t> </a:t>
            </a:r>
            <a:r>
              <a:rPr lang="fr-CA" dirty="0">
                <a:solidFill>
                  <a:srgbClr val="000000"/>
                </a:solidFill>
                <a:effectLst/>
                <a:latin typeface="+mj-lt"/>
                <a:ea typeface="Calibri" panose="020F0502020204030204" pitchFamily="34" charset="0"/>
                <a:cs typeface="Times New Roman" panose="02020603050405020304" pitchFamily="18" charset="0"/>
              </a:rPr>
              <a:t>Il y a 1 dépôt de candidatures : trimestre d’automne </a:t>
            </a:r>
          </a:p>
          <a:p>
            <a:pPr>
              <a:buFont typeface="Wingdings" panose="05000000000000000000" pitchFamily="2" charset="2"/>
              <a:buChar char="q"/>
            </a:pPr>
            <a:r>
              <a:rPr lang="fr-CA" b="1" dirty="0">
                <a:solidFill>
                  <a:srgbClr val="FF0000"/>
                </a:solidFill>
                <a:effectLst/>
                <a:latin typeface="+mj-lt"/>
                <a:ea typeface="Calibri" panose="020F0502020204030204" pitchFamily="34" charset="0"/>
                <a:cs typeface="Times New Roman" panose="02020603050405020304" pitchFamily="18" charset="0"/>
              </a:rPr>
              <a:t> </a:t>
            </a:r>
            <a:r>
              <a:rPr lang="x-none" b="1" dirty="0">
                <a:solidFill>
                  <a:srgbClr val="FF0000"/>
                </a:solidFill>
                <a:effectLst/>
                <a:latin typeface="+mj-lt"/>
                <a:ea typeface="Calibri" panose="020F0502020204030204" pitchFamily="34" charset="0"/>
                <a:cs typeface="Times New Roman" panose="02020603050405020304" pitchFamily="18" charset="0"/>
              </a:rPr>
              <a:t>à l’été</a:t>
            </a:r>
            <a:r>
              <a:rPr lang="fr-CA" b="1" dirty="0">
                <a:solidFill>
                  <a:srgbClr val="FF0000"/>
                </a:solidFill>
                <a:effectLst/>
                <a:latin typeface="+mj-lt"/>
                <a:ea typeface="Calibri" panose="020F0502020204030204" pitchFamily="34" charset="0"/>
                <a:cs typeface="Times New Roman" panose="02020603050405020304" pitchFamily="18" charset="0"/>
              </a:rPr>
              <a:t>**</a:t>
            </a:r>
            <a:r>
              <a:rPr lang="fr-CA" b="1" dirty="0">
                <a:solidFill>
                  <a:srgbClr val="FF0000"/>
                </a:solidFill>
                <a:latin typeface="+mj-lt"/>
                <a:ea typeface="Calibri" panose="020F0502020204030204" pitchFamily="34" charset="0"/>
                <a:cs typeface="Times New Roman" panose="02020603050405020304" pitchFamily="18" charset="0"/>
              </a:rPr>
              <a:t> (sous réserve de confirmation): </a:t>
            </a:r>
            <a:r>
              <a:rPr lang="fr-CA" dirty="0">
                <a:solidFill>
                  <a:srgbClr val="000000"/>
                </a:solidFill>
                <a:latin typeface="+mj-lt"/>
                <a:ea typeface="Calibri" panose="020F0502020204030204" pitchFamily="34" charset="0"/>
                <a:cs typeface="Times New Roman" panose="02020603050405020304" pitchFamily="18" charset="0"/>
              </a:rPr>
              <a:t> si le concours est offert, la </a:t>
            </a:r>
            <a:r>
              <a:rPr lang="x-none" dirty="0">
                <a:solidFill>
                  <a:srgbClr val="000000"/>
                </a:solidFill>
                <a:effectLst/>
                <a:latin typeface="+mj-lt"/>
                <a:ea typeface="Calibri" panose="020F0502020204030204" pitchFamily="34" charset="0"/>
                <a:cs typeface="Times New Roman" panose="02020603050405020304" pitchFamily="18" charset="0"/>
              </a:rPr>
              <a:t>bourse</a:t>
            </a:r>
            <a:r>
              <a:rPr lang="fr-CA" dirty="0">
                <a:solidFill>
                  <a:srgbClr val="000000"/>
                </a:solidFill>
                <a:effectLst/>
                <a:latin typeface="+mj-lt"/>
                <a:ea typeface="Calibri" panose="020F0502020204030204" pitchFamily="34" charset="0"/>
                <a:cs typeface="Times New Roman" panose="02020603050405020304" pitchFamily="18" charset="0"/>
              </a:rPr>
              <a:t> est</a:t>
            </a:r>
            <a:r>
              <a:rPr lang="x-none" dirty="0">
                <a:solidFill>
                  <a:srgbClr val="000000"/>
                </a:solidFill>
                <a:effectLst/>
                <a:latin typeface="+mj-lt"/>
                <a:ea typeface="Calibri" panose="020F0502020204030204" pitchFamily="34" charset="0"/>
                <a:cs typeface="Times New Roman" panose="02020603050405020304" pitchFamily="18" charset="0"/>
              </a:rPr>
              <a:t> </a:t>
            </a:r>
            <a:r>
              <a:rPr lang="fr-CA" dirty="0">
                <a:solidFill>
                  <a:srgbClr val="000000"/>
                </a:solidFill>
                <a:latin typeface="+mj-lt"/>
                <a:ea typeface="Calibri" panose="020F0502020204030204" pitchFamily="34" charset="0"/>
                <a:cs typeface="Times New Roman" panose="02020603050405020304" pitchFamily="18" charset="0"/>
              </a:rPr>
              <a:t>applicable </a:t>
            </a:r>
            <a:r>
              <a:rPr lang="x-none" dirty="0">
                <a:solidFill>
                  <a:srgbClr val="000000"/>
                </a:solidFill>
                <a:effectLst/>
                <a:latin typeface="+mj-lt"/>
                <a:ea typeface="Calibri" panose="020F0502020204030204" pitchFamily="34" charset="0"/>
                <a:cs typeface="Times New Roman" panose="02020603050405020304" pitchFamily="18" charset="0"/>
              </a:rPr>
              <a:t>uniquement </a:t>
            </a:r>
            <a:r>
              <a:rPr lang="fr-CA" dirty="0">
                <a:solidFill>
                  <a:srgbClr val="000000"/>
                </a:solidFill>
                <a:effectLst/>
                <a:latin typeface="+mj-lt"/>
                <a:ea typeface="Calibri" panose="020F0502020204030204" pitchFamily="34" charset="0"/>
                <a:cs typeface="Times New Roman" panose="02020603050405020304" pitchFamily="18" charset="0"/>
              </a:rPr>
              <a:t>au trimestre </a:t>
            </a:r>
            <a:r>
              <a:rPr lang="x-none" dirty="0">
                <a:solidFill>
                  <a:srgbClr val="000000"/>
                </a:solidFill>
                <a:effectLst/>
                <a:latin typeface="+mj-lt"/>
                <a:ea typeface="Calibri" panose="020F0502020204030204" pitchFamily="34" charset="0"/>
                <a:cs typeface="Times New Roman" panose="02020603050405020304" pitchFamily="18" charset="0"/>
              </a:rPr>
              <a:t>d’été. </a:t>
            </a:r>
            <a:r>
              <a:rPr lang="fr-CA" dirty="0">
                <a:solidFill>
                  <a:srgbClr val="000000"/>
                </a:solidFill>
                <a:latin typeface="+mj-lt"/>
                <a:ea typeface="Calibri" panose="020F0502020204030204" pitchFamily="34" charset="0"/>
                <a:cs typeface="Times New Roman" panose="02020603050405020304" pitchFamily="18" charset="0"/>
              </a:rPr>
              <a:t>Il faut redéposer une demande à l’automne. </a:t>
            </a:r>
          </a:p>
          <a:p>
            <a:pPr algn="ctr"/>
            <a:r>
              <a:rPr lang="fr-CA" sz="2400" b="1" dirty="0">
                <a:highlight>
                  <a:srgbClr val="FFFF00"/>
                </a:highlight>
                <a:latin typeface="Calibri" panose="020F0502020204030204" pitchFamily="34" charset="0"/>
                <a:ea typeface="Avenir Book" charset="0"/>
                <a:cs typeface="Calibri" panose="020F0502020204030204" pitchFamily="34" charset="0"/>
              </a:rPr>
              <a:t>Aucun concours à l’hiver</a:t>
            </a:r>
            <a:br>
              <a:rPr lang="fr-CA" sz="2400" dirty="0">
                <a:latin typeface="Calibri" panose="020F0502020204030204" pitchFamily="34" charset="0"/>
                <a:ea typeface="Avenir Book" charset="0"/>
                <a:cs typeface="Calibri" panose="020F0502020204030204" pitchFamily="34" charset="0"/>
              </a:rPr>
            </a:br>
            <a:endParaRPr lang="fr-CA" dirty="0"/>
          </a:p>
        </p:txBody>
      </p:sp>
    </p:spTree>
    <p:extLst>
      <p:ext uri="{BB962C8B-B14F-4D97-AF65-F5344CB8AC3E}">
        <p14:creationId xmlns:p14="http://schemas.microsoft.com/office/powerpoint/2010/main" val="38483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83A4-D3C9-0C4B-A887-39CA6D60E7E4}"/>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72762557-EF91-F64F-B5B3-1E2451E6CFBC}"/>
              </a:ext>
            </a:extLst>
          </p:cNvPr>
          <p:cNvPicPr>
            <a:picLocks noChangeAspect="1"/>
          </p:cNvPicPr>
          <p:nvPr/>
        </p:nvPicPr>
        <p:blipFill>
          <a:blip r:embed="rId3"/>
          <a:stretch>
            <a:fillRect/>
          </a:stretch>
        </p:blipFill>
        <p:spPr>
          <a:xfrm>
            <a:off x="9551182" y="6182229"/>
            <a:ext cx="2208377" cy="369332"/>
          </a:xfrm>
          <a:prstGeom prst="rect">
            <a:avLst/>
          </a:prstGeom>
        </p:spPr>
      </p:pic>
      <p:sp>
        <p:nvSpPr>
          <p:cNvPr id="5" name="ZoneTexte 4">
            <a:extLst>
              <a:ext uri="{FF2B5EF4-FFF2-40B4-BE49-F238E27FC236}">
                <a16:creationId xmlns:a16="http://schemas.microsoft.com/office/drawing/2014/main" id="{5274D5B4-F294-4242-A4D6-922FA6231CF7}"/>
              </a:ext>
            </a:extLst>
          </p:cNvPr>
          <p:cNvSpPr txBox="1"/>
          <p:nvPr/>
        </p:nvSpPr>
        <p:spPr>
          <a:xfrm>
            <a:off x="0" y="2730585"/>
            <a:ext cx="12192000" cy="1384995"/>
          </a:xfrm>
          <a:prstGeom prst="rect">
            <a:avLst/>
          </a:prstGeom>
          <a:noFill/>
        </p:spPr>
        <p:txBody>
          <a:bodyPr wrap="square" rtlCol="0">
            <a:spAutoFit/>
          </a:bodyPr>
          <a:lstStyle/>
          <a:p>
            <a:pPr algn="ctr"/>
            <a:r>
              <a:rPr lang="fr-FR" sz="4200" b="1" dirty="0">
                <a:solidFill>
                  <a:schemeClr val="bg1"/>
                </a:solidFill>
              </a:rPr>
              <a:t>Équipe des bourses ESG</a:t>
            </a:r>
          </a:p>
          <a:p>
            <a:pPr algn="ctr"/>
            <a:r>
              <a:rPr lang="fr-FR" sz="4200" b="1" dirty="0">
                <a:solidFill>
                  <a:schemeClr val="bg1"/>
                </a:solidFill>
              </a:rPr>
              <a:t>(Vice-décanat à la recherche)</a:t>
            </a:r>
          </a:p>
        </p:txBody>
      </p:sp>
    </p:spTree>
    <p:extLst>
      <p:ext uri="{BB962C8B-B14F-4D97-AF65-F5344CB8AC3E}">
        <p14:creationId xmlns:p14="http://schemas.microsoft.com/office/powerpoint/2010/main" val="167587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83A4-D3C9-0C4B-A887-39CA6D60E7E4}"/>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72762557-EF91-F64F-B5B3-1E2451E6CFBC}"/>
              </a:ext>
            </a:extLst>
          </p:cNvPr>
          <p:cNvPicPr>
            <a:picLocks noChangeAspect="1"/>
          </p:cNvPicPr>
          <p:nvPr/>
        </p:nvPicPr>
        <p:blipFill>
          <a:blip r:embed="rId3"/>
          <a:stretch>
            <a:fillRect/>
          </a:stretch>
        </p:blipFill>
        <p:spPr>
          <a:xfrm>
            <a:off x="9551182" y="6182229"/>
            <a:ext cx="2208377" cy="369332"/>
          </a:xfrm>
          <a:prstGeom prst="rect">
            <a:avLst/>
          </a:prstGeom>
        </p:spPr>
      </p:pic>
      <p:pic>
        <p:nvPicPr>
          <p:cNvPr id="2" name="Image 1">
            <a:extLst>
              <a:ext uri="{FF2B5EF4-FFF2-40B4-BE49-F238E27FC236}">
                <a16:creationId xmlns:a16="http://schemas.microsoft.com/office/drawing/2014/main" id="{08C5DF7F-9BDD-FFA6-4D10-A4D80DB58277}"/>
              </a:ext>
            </a:extLst>
          </p:cNvPr>
          <p:cNvPicPr>
            <a:picLocks noChangeAspect="1"/>
          </p:cNvPicPr>
          <p:nvPr/>
        </p:nvPicPr>
        <p:blipFill rotWithShape="1">
          <a:blip r:embed="rId4"/>
          <a:srcRect t="10850" b="10317"/>
          <a:stretch/>
        </p:blipFill>
        <p:spPr>
          <a:xfrm>
            <a:off x="0" y="2460430"/>
            <a:ext cx="12192000" cy="1576873"/>
          </a:xfrm>
          <a:prstGeom prst="rect">
            <a:avLst/>
          </a:prstGeom>
        </p:spPr>
      </p:pic>
    </p:spTree>
    <p:extLst>
      <p:ext uri="{BB962C8B-B14F-4D97-AF65-F5344CB8AC3E}">
        <p14:creationId xmlns:p14="http://schemas.microsoft.com/office/powerpoint/2010/main" val="381065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616E11E-94C4-3FD5-21F3-DE1F5B050B40}"/>
              </a:ext>
            </a:extLst>
          </p:cNvPr>
          <p:cNvSpPr txBox="1"/>
          <p:nvPr/>
        </p:nvSpPr>
        <p:spPr>
          <a:xfrm>
            <a:off x="746839" y="1004523"/>
            <a:ext cx="9768762" cy="923330"/>
          </a:xfrm>
          <a:prstGeom prst="rect">
            <a:avLst/>
          </a:prstGeom>
          <a:noFill/>
        </p:spPr>
        <p:txBody>
          <a:bodyPr wrap="square">
            <a:spAutoFit/>
          </a:bodyPr>
          <a:lstStyle/>
          <a:p>
            <a:r>
              <a:rPr lang="fr-CA" b="1" i="0" dirty="0">
                <a:solidFill>
                  <a:srgbClr val="555555"/>
                </a:solidFill>
                <a:effectLst/>
                <a:latin typeface="Lucida Grande" panose="020B0600040502020204" pitchFamily="34" charset="0"/>
              </a:rPr>
              <a:t>Programme de bourse géré par le Vice-Décanat à la recherche visant à valoriser la recherche à l’ESG UQAM </a:t>
            </a:r>
          </a:p>
          <a:p>
            <a:r>
              <a:rPr lang="fr-CA" i="0" dirty="0">
                <a:solidFill>
                  <a:srgbClr val="FF0000"/>
                </a:solidFill>
                <a:effectLst/>
                <a:latin typeface="Lucida Grande" panose="020B0600040502020204" pitchFamily="34" charset="0"/>
              </a:rPr>
              <a:t>https://esg.uqam.ca/larecherche/a-nous-la-recherche/</a:t>
            </a:r>
            <a:endParaRPr lang="fr-FR" dirty="0">
              <a:solidFill>
                <a:srgbClr val="FF0000"/>
              </a:solidFill>
            </a:endParaRPr>
          </a:p>
        </p:txBody>
      </p:sp>
      <p:pic>
        <p:nvPicPr>
          <p:cNvPr id="9" name="Image 8">
            <a:extLst>
              <a:ext uri="{FF2B5EF4-FFF2-40B4-BE49-F238E27FC236}">
                <a16:creationId xmlns:a16="http://schemas.microsoft.com/office/drawing/2014/main" id="{9FB5125A-973A-B015-E10E-26CC6C626FD0}"/>
              </a:ext>
            </a:extLst>
          </p:cNvPr>
          <p:cNvPicPr>
            <a:picLocks noChangeAspect="1"/>
          </p:cNvPicPr>
          <p:nvPr/>
        </p:nvPicPr>
        <p:blipFill rotWithShape="1">
          <a:blip r:embed="rId3"/>
          <a:srcRect t="10850" b="10317"/>
          <a:stretch/>
        </p:blipFill>
        <p:spPr>
          <a:xfrm>
            <a:off x="0" y="5275790"/>
            <a:ext cx="12192000" cy="1576873"/>
          </a:xfrm>
          <a:prstGeom prst="rect">
            <a:avLst/>
          </a:prstGeom>
        </p:spPr>
      </p:pic>
      <p:sp>
        <p:nvSpPr>
          <p:cNvPr id="10" name="ZoneTexte 9">
            <a:extLst>
              <a:ext uri="{FF2B5EF4-FFF2-40B4-BE49-F238E27FC236}">
                <a16:creationId xmlns:a16="http://schemas.microsoft.com/office/drawing/2014/main" id="{A5D0D758-C14B-6C15-02C1-DF92C2593A15}"/>
              </a:ext>
            </a:extLst>
          </p:cNvPr>
          <p:cNvSpPr txBox="1"/>
          <p:nvPr/>
        </p:nvSpPr>
        <p:spPr>
          <a:xfrm>
            <a:off x="315933" y="126425"/>
            <a:ext cx="5674951" cy="69923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000" b="1" i="0" u="none" strike="noStrike" kern="1200" cap="none" spc="0" normalizeH="0" baseline="0" noProof="0" dirty="0">
                <a:ln>
                  <a:noFill/>
                </a:ln>
                <a:solidFill>
                  <a:srgbClr val="000000"/>
                </a:solidFill>
                <a:effectLst/>
                <a:uLnTx/>
                <a:uFillTx/>
                <a:latin typeface="Arial" panose="020B0604020202020204"/>
                <a:ea typeface="+mn-ea"/>
                <a:cs typeface="+mn-cs"/>
              </a:rPr>
              <a:t>Bourses </a:t>
            </a:r>
            <a:r>
              <a:rPr kumimoji="0" lang="fr-FR" sz="3000" b="1" i="1" u="none" strike="noStrike" kern="1200" cap="none" spc="0" normalizeH="0" baseline="0" noProof="0" dirty="0">
                <a:ln>
                  <a:noFill/>
                </a:ln>
                <a:solidFill>
                  <a:srgbClr val="000000"/>
                </a:solidFill>
                <a:effectLst/>
                <a:uLnTx/>
                <a:uFillTx/>
                <a:latin typeface="Arial" panose="020B0604020202020204"/>
                <a:ea typeface="+mn-ea"/>
                <a:cs typeface="+mn-cs"/>
              </a:rPr>
              <a:t>À Nous la Recherche</a:t>
            </a:r>
            <a:endParaRPr kumimoji="0" lang="fr-FR" sz="3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ZoneTexte 12">
            <a:extLst>
              <a:ext uri="{FF2B5EF4-FFF2-40B4-BE49-F238E27FC236}">
                <a16:creationId xmlns:a16="http://schemas.microsoft.com/office/drawing/2014/main" id="{617B0DD0-EE78-EF1C-4FF7-AA14F9576A9B}"/>
              </a:ext>
            </a:extLst>
          </p:cNvPr>
          <p:cNvSpPr txBox="1"/>
          <p:nvPr/>
        </p:nvSpPr>
        <p:spPr>
          <a:xfrm>
            <a:off x="746838" y="2218467"/>
            <a:ext cx="7193756" cy="369332"/>
          </a:xfrm>
          <a:prstGeom prst="rect">
            <a:avLst/>
          </a:prstGeom>
          <a:noFill/>
        </p:spPr>
        <p:txBody>
          <a:bodyPr wrap="square">
            <a:spAutoFit/>
          </a:bodyPr>
          <a:lstStyle/>
          <a:p>
            <a:r>
              <a:rPr lang="fr-CA" i="0" dirty="0">
                <a:solidFill>
                  <a:srgbClr val="555555"/>
                </a:solidFill>
                <a:effectLst/>
                <a:latin typeface="Lucida Grande" panose="020B0600040502020204" pitchFamily="34" charset="0"/>
              </a:rPr>
              <a:t>Bourses </a:t>
            </a:r>
            <a:r>
              <a:rPr lang="fr-CA" b="1" i="0" dirty="0">
                <a:solidFill>
                  <a:srgbClr val="555555"/>
                </a:solidFill>
                <a:effectLst/>
                <a:latin typeface="Lucida Grande" panose="020B0600040502020204" pitchFamily="34" charset="0"/>
              </a:rPr>
              <a:t>Hiver 2026  (Date limite </a:t>
            </a:r>
            <a:r>
              <a:rPr lang="fr-CA" b="1" i="0" dirty="0">
                <a:solidFill>
                  <a:srgbClr val="555555"/>
                </a:solidFill>
                <a:effectLst/>
                <a:highlight>
                  <a:srgbClr val="FFFF00"/>
                </a:highlight>
                <a:latin typeface="Lucida Grande" panose="020B0600040502020204" pitchFamily="34" charset="0"/>
              </a:rPr>
              <a:t>27 février</a:t>
            </a:r>
            <a:r>
              <a:rPr lang="fr-CA" b="1" i="0" dirty="0">
                <a:solidFill>
                  <a:srgbClr val="555555"/>
                </a:solidFill>
                <a:effectLst/>
                <a:latin typeface="Lucida Grande" panose="020B0600040502020204" pitchFamily="34" charset="0"/>
              </a:rPr>
              <a:t>)</a:t>
            </a:r>
            <a:r>
              <a:rPr lang="fr-CA" i="0" dirty="0">
                <a:solidFill>
                  <a:srgbClr val="555555"/>
                </a:solidFill>
                <a:effectLst/>
                <a:latin typeface="Lucida Grande" panose="020B0600040502020204" pitchFamily="34" charset="0"/>
              </a:rPr>
              <a:t>: </a:t>
            </a:r>
            <a:endParaRPr lang="fr-CA" i="0" u="sng" dirty="0">
              <a:solidFill>
                <a:srgbClr val="555555"/>
              </a:solidFill>
              <a:effectLst/>
              <a:highlight>
                <a:srgbClr val="C0C0C0"/>
              </a:highlight>
              <a:latin typeface="Lucida Grande" panose="020B0600040502020204" pitchFamily="34" charset="0"/>
            </a:endParaRPr>
          </a:p>
        </p:txBody>
      </p:sp>
      <p:sp>
        <p:nvSpPr>
          <p:cNvPr id="14" name="ZoneTexte 13">
            <a:extLst>
              <a:ext uri="{FF2B5EF4-FFF2-40B4-BE49-F238E27FC236}">
                <a16:creationId xmlns:a16="http://schemas.microsoft.com/office/drawing/2014/main" id="{56177AFF-2870-3433-807E-CCA053B22D18}"/>
              </a:ext>
            </a:extLst>
          </p:cNvPr>
          <p:cNvSpPr txBox="1"/>
          <p:nvPr/>
        </p:nvSpPr>
        <p:spPr>
          <a:xfrm>
            <a:off x="3321845" y="2587799"/>
            <a:ext cx="7193756" cy="1477328"/>
          </a:xfrm>
          <a:prstGeom prst="rect">
            <a:avLst/>
          </a:prstGeom>
          <a:noFill/>
        </p:spPr>
        <p:txBody>
          <a:bodyPr wrap="square">
            <a:spAutoFit/>
          </a:bodyPr>
          <a:lstStyle/>
          <a:p>
            <a:pPr marL="285750" indent="-285750">
              <a:buFontTx/>
              <a:buChar char="-"/>
            </a:pPr>
            <a:r>
              <a:rPr lang="fr-CA" i="0" dirty="0" err="1">
                <a:solidFill>
                  <a:srgbClr val="555555"/>
                </a:solidFill>
                <a:effectLst/>
                <a:latin typeface="Lucida Grande" panose="020B0600040502020204" pitchFamily="34" charset="0"/>
              </a:rPr>
              <a:t>Ambassadeur.rice</a:t>
            </a:r>
            <a:r>
              <a:rPr lang="fr-CA" i="0" dirty="0">
                <a:solidFill>
                  <a:srgbClr val="555555"/>
                </a:solidFill>
                <a:effectLst/>
                <a:latin typeface="Lucida Grande" panose="020B0600040502020204" pitchFamily="34" charset="0"/>
              </a:rPr>
              <a:t> de la relève en recherche ESG</a:t>
            </a:r>
          </a:p>
          <a:p>
            <a:pPr marL="285750" indent="-285750">
              <a:buFontTx/>
              <a:buChar char="-"/>
            </a:pPr>
            <a:r>
              <a:rPr lang="fr-CA" i="0" dirty="0">
                <a:solidFill>
                  <a:srgbClr val="555555"/>
                </a:solidFill>
                <a:effectLst/>
                <a:latin typeface="Lucida Grande" panose="020B0600040502020204" pitchFamily="34" charset="0"/>
              </a:rPr>
              <a:t>Meilleure publication dans une revue scientifique</a:t>
            </a:r>
          </a:p>
          <a:p>
            <a:pPr marL="285750" indent="-285750">
              <a:buFontTx/>
              <a:buChar char="-"/>
            </a:pPr>
            <a:r>
              <a:rPr lang="fr-CA" dirty="0">
                <a:solidFill>
                  <a:srgbClr val="555555"/>
                </a:solidFill>
                <a:latin typeface="Lucida Grande" panose="020B0600040502020204" pitchFamily="34" charset="0"/>
              </a:rPr>
              <a:t>Meilleure thèse</a:t>
            </a:r>
          </a:p>
          <a:p>
            <a:pPr marL="285750" indent="-285750">
              <a:buFontTx/>
              <a:buChar char="-"/>
            </a:pPr>
            <a:r>
              <a:rPr lang="fr-CA" i="0" dirty="0">
                <a:solidFill>
                  <a:srgbClr val="555555"/>
                </a:solidFill>
                <a:effectLst/>
                <a:latin typeface="Lucida Grande" panose="020B0600040502020204" pitchFamily="34" charset="0"/>
              </a:rPr>
              <a:t>Meilleur mémoire</a:t>
            </a:r>
          </a:p>
          <a:p>
            <a:pPr marL="285750" indent="-285750">
              <a:buFontTx/>
              <a:buChar char="-"/>
            </a:pPr>
            <a:r>
              <a:rPr lang="fr-CA" dirty="0">
                <a:solidFill>
                  <a:srgbClr val="555555"/>
                </a:solidFill>
                <a:latin typeface="Lucida Grande" panose="020B0600040502020204" pitchFamily="34" charset="0"/>
              </a:rPr>
              <a:t>Meilleur projet dirigé</a:t>
            </a:r>
          </a:p>
        </p:txBody>
      </p:sp>
      <p:sp>
        <p:nvSpPr>
          <p:cNvPr id="15" name="ZoneTexte 14">
            <a:extLst>
              <a:ext uri="{FF2B5EF4-FFF2-40B4-BE49-F238E27FC236}">
                <a16:creationId xmlns:a16="http://schemas.microsoft.com/office/drawing/2014/main" id="{AD0DCA52-0EF9-F7DB-B3BD-60A0CFD51171}"/>
              </a:ext>
            </a:extLst>
          </p:cNvPr>
          <p:cNvSpPr txBox="1"/>
          <p:nvPr/>
        </p:nvSpPr>
        <p:spPr>
          <a:xfrm>
            <a:off x="735687" y="4392769"/>
            <a:ext cx="7193756" cy="430887"/>
          </a:xfrm>
          <a:prstGeom prst="rect">
            <a:avLst/>
          </a:prstGeom>
          <a:noFill/>
        </p:spPr>
        <p:txBody>
          <a:bodyPr wrap="square">
            <a:spAutoFit/>
          </a:bodyPr>
          <a:lstStyle/>
          <a:p>
            <a:r>
              <a:rPr lang="fr-CA" i="0" dirty="0">
                <a:solidFill>
                  <a:srgbClr val="555555"/>
                </a:solidFill>
                <a:effectLst/>
                <a:latin typeface="Lucida Grande" panose="020B0600040502020204" pitchFamily="34" charset="0"/>
              </a:rPr>
              <a:t>Des questions ? : </a:t>
            </a:r>
            <a:r>
              <a:rPr lang="fr-CA" sz="2200" b="1" i="0" u="sng" dirty="0" err="1">
                <a:solidFill>
                  <a:srgbClr val="555555"/>
                </a:solidFill>
                <a:effectLst/>
                <a:latin typeface="Lucida Grande" panose="020B0600040502020204" pitchFamily="34" charset="0"/>
              </a:rPr>
              <a:t>boursesanr@uqam.ca</a:t>
            </a:r>
            <a:endParaRPr lang="fr-CA" sz="2200" b="1" i="0" u="sng" dirty="0">
              <a:solidFill>
                <a:srgbClr val="555555"/>
              </a:solidFill>
              <a:effectLst/>
              <a:highlight>
                <a:srgbClr val="C0C0C0"/>
              </a:highlight>
              <a:latin typeface="Lucida Grande" panose="020B0600040502020204" pitchFamily="34" charset="0"/>
            </a:endParaRPr>
          </a:p>
        </p:txBody>
      </p:sp>
    </p:spTree>
    <p:extLst>
      <p:ext uri="{BB962C8B-B14F-4D97-AF65-F5344CB8AC3E}">
        <p14:creationId xmlns:p14="http://schemas.microsoft.com/office/powerpoint/2010/main" val="1551418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96A0E6E-B817-6F7F-7F34-4FD87D0E60EB}"/>
              </a:ext>
            </a:extLst>
          </p:cNvPr>
          <p:cNvSpPr txBox="1"/>
          <p:nvPr/>
        </p:nvSpPr>
        <p:spPr>
          <a:xfrm>
            <a:off x="560534" y="746123"/>
            <a:ext cx="9609834" cy="369332"/>
          </a:xfrm>
          <a:prstGeom prst="rect">
            <a:avLst/>
          </a:prstGeom>
          <a:noFill/>
        </p:spPr>
        <p:txBody>
          <a:bodyPr wrap="square">
            <a:spAutoFit/>
          </a:bodyPr>
          <a:lstStyle/>
          <a:p>
            <a:r>
              <a:rPr lang="fr-CA" b="1" i="0" dirty="0">
                <a:solidFill>
                  <a:srgbClr val="555555"/>
                </a:solidFill>
                <a:effectLst/>
                <a:highlight>
                  <a:srgbClr val="C0C0C0"/>
                </a:highlight>
                <a:latin typeface="Lucida Grande" panose="020B0600040502020204" pitchFamily="34" charset="0"/>
              </a:rPr>
              <a:t>Meilleure publication dans une revue scientifique (Doctorat) – (RIBÉ 1731)</a:t>
            </a:r>
            <a:endParaRPr lang="fr-FR" dirty="0">
              <a:highlight>
                <a:srgbClr val="C0C0C0"/>
              </a:highlight>
            </a:endParaRPr>
          </a:p>
        </p:txBody>
      </p:sp>
      <p:sp>
        <p:nvSpPr>
          <p:cNvPr id="7" name="ZoneTexte 6">
            <a:extLst>
              <a:ext uri="{FF2B5EF4-FFF2-40B4-BE49-F238E27FC236}">
                <a16:creationId xmlns:a16="http://schemas.microsoft.com/office/drawing/2014/main" id="{0FE03FE8-5B4D-EA8B-860D-E094A7342D15}"/>
              </a:ext>
            </a:extLst>
          </p:cNvPr>
          <p:cNvSpPr txBox="1"/>
          <p:nvPr/>
        </p:nvSpPr>
        <p:spPr>
          <a:xfrm>
            <a:off x="1023039" y="1474337"/>
            <a:ext cx="9433946" cy="369332"/>
          </a:xfrm>
          <a:prstGeom prst="rect">
            <a:avLst/>
          </a:prstGeom>
          <a:noFill/>
        </p:spPr>
        <p:txBody>
          <a:bodyPr wrap="square">
            <a:spAutoFit/>
          </a:bodyPr>
          <a:lstStyle/>
          <a:p>
            <a:r>
              <a:rPr lang="fr-CA" i="0" dirty="0">
                <a:solidFill>
                  <a:srgbClr val="555555"/>
                </a:solidFill>
                <a:effectLst/>
                <a:latin typeface="Lucida Grande" panose="020B0600040502020204" pitchFamily="34" charset="0"/>
              </a:rPr>
              <a:t>Montant – Quatre bourses de 1 250$ (</a:t>
            </a:r>
            <a:r>
              <a:rPr lang="fr-CA" i="1" dirty="0">
                <a:solidFill>
                  <a:srgbClr val="555555"/>
                </a:solidFill>
                <a:effectLst/>
                <a:latin typeface="Lucida Grande" panose="020B0600040502020204" pitchFamily="34" charset="0"/>
              </a:rPr>
              <a:t>1 études urbaines, 1 économique, 2 administration</a:t>
            </a:r>
            <a:r>
              <a:rPr lang="fr-CA" i="0" dirty="0">
                <a:solidFill>
                  <a:srgbClr val="555555"/>
                </a:solidFill>
                <a:effectLst/>
                <a:latin typeface="Lucida Grande" panose="020B0600040502020204" pitchFamily="34" charset="0"/>
              </a:rPr>
              <a:t>)</a:t>
            </a:r>
            <a:endParaRPr lang="fr-CA" sz="1600" i="1" dirty="0">
              <a:solidFill>
                <a:srgbClr val="555555"/>
              </a:solidFill>
              <a:effectLst/>
              <a:latin typeface="Lucida Grande" panose="020B0600040502020204" pitchFamily="34" charset="0"/>
            </a:endParaRPr>
          </a:p>
        </p:txBody>
      </p:sp>
      <p:sp>
        <p:nvSpPr>
          <p:cNvPr id="10" name="ZoneTexte 9">
            <a:extLst>
              <a:ext uri="{FF2B5EF4-FFF2-40B4-BE49-F238E27FC236}">
                <a16:creationId xmlns:a16="http://schemas.microsoft.com/office/drawing/2014/main" id="{72249EF7-8F4E-CC04-AF22-C0924EC9DBAC}"/>
              </a:ext>
            </a:extLst>
          </p:cNvPr>
          <p:cNvSpPr txBox="1"/>
          <p:nvPr/>
        </p:nvSpPr>
        <p:spPr>
          <a:xfrm>
            <a:off x="1023039" y="3895749"/>
            <a:ext cx="10495982" cy="646331"/>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Encourager les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candidat.es</a:t>
            </a:r>
            <a:r>
              <a:rPr lang="fr-CA" b="0" i="0" dirty="0">
                <a:solidFill>
                  <a:schemeClr val="bg1">
                    <a:lumMod val="25000"/>
                  </a:schemeClr>
                </a:solidFill>
                <a:effectLst/>
                <a:latin typeface="Lucida Grande" panose="020B0600040502020204" pitchFamily="34" charset="0"/>
                <a:cs typeface="Lucida Grande" panose="020B0600040502020204" pitchFamily="34" charset="0"/>
              </a:rPr>
              <a:t> à </a:t>
            </a:r>
            <a:r>
              <a:rPr lang="fr-CA" b="1" i="0" dirty="0">
                <a:solidFill>
                  <a:schemeClr val="bg1">
                    <a:lumMod val="25000"/>
                  </a:schemeClr>
                </a:solidFill>
                <a:effectLst/>
                <a:latin typeface="Lucida Grande" panose="020B0600040502020204" pitchFamily="34" charset="0"/>
                <a:cs typeface="Lucida Grande" panose="020B0600040502020204" pitchFamily="34" charset="0"/>
              </a:rPr>
              <a:t>publier un article scientifique </a:t>
            </a:r>
            <a:r>
              <a:rPr lang="fr-CA" b="0" i="0" dirty="0">
                <a:solidFill>
                  <a:schemeClr val="bg1">
                    <a:lumMod val="25000"/>
                  </a:schemeClr>
                </a:solidFill>
                <a:effectLst/>
                <a:latin typeface="Lucida Grande" panose="020B0600040502020204" pitchFamily="34" charset="0"/>
                <a:cs typeface="Lucida Grande" panose="020B0600040502020204" pitchFamily="34" charset="0"/>
              </a:rPr>
              <a:t>relié au sujet de recherche de thèse dans le cadre des études</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11" name="ZoneTexte 10">
            <a:extLst>
              <a:ext uri="{FF2B5EF4-FFF2-40B4-BE49-F238E27FC236}">
                <a16:creationId xmlns:a16="http://schemas.microsoft.com/office/drawing/2014/main" id="{F9C9752A-C849-95C8-E434-DCD3B6CFF71E}"/>
              </a:ext>
            </a:extLst>
          </p:cNvPr>
          <p:cNvSpPr txBox="1"/>
          <p:nvPr/>
        </p:nvSpPr>
        <p:spPr>
          <a:xfrm>
            <a:off x="546838" y="3167535"/>
            <a:ext cx="8774223" cy="369332"/>
          </a:xfrm>
          <a:prstGeom prst="rect">
            <a:avLst/>
          </a:prstGeom>
          <a:noFill/>
        </p:spPr>
        <p:txBody>
          <a:bodyPr wrap="square">
            <a:spAutoFit/>
          </a:bodyPr>
          <a:lstStyle/>
          <a:p>
            <a:r>
              <a:rPr lang="fr-CA" b="1" i="0" dirty="0">
                <a:solidFill>
                  <a:srgbClr val="555555"/>
                </a:solidFill>
                <a:effectLst/>
                <a:latin typeface="Lucida Grande" panose="020B0600040502020204" pitchFamily="34" charset="0"/>
              </a:rPr>
              <a:t>Objectifs</a:t>
            </a:r>
            <a:endParaRPr lang="fr-FR" dirty="0"/>
          </a:p>
        </p:txBody>
      </p:sp>
      <p:sp>
        <p:nvSpPr>
          <p:cNvPr id="14" name="ZoneTexte 13">
            <a:extLst>
              <a:ext uri="{FF2B5EF4-FFF2-40B4-BE49-F238E27FC236}">
                <a16:creationId xmlns:a16="http://schemas.microsoft.com/office/drawing/2014/main" id="{8669AF17-C4E4-E525-5C56-150DC059447D}"/>
              </a:ext>
            </a:extLst>
          </p:cNvPr>
          <p:cNvSpPr txBox="1"/>
          <p:nvPr/>
        </p:nvSpPr>
        <p:spPr>
          <a:xfrm>
            <a:off x="1041700" y="4738806"/>
            <a:ext cx="1049598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Reconnaître l'excellence de la recherche réalisée par les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étudiant.es</a:t>
            </a:r>
            <a:r>
              <a:rPr lang="fr-CA" b="0" i="0" dirty="0">
                <a:solidFill>
                  <a:schemeClr val="bg1">
                    <a:lumMod val="25000"/>
                  </a:schemeClr>
                </a:solidFill>
                <a:effectLst/>
                <a:latin typeface="Lucida Grande" panose="020B0600040502020204" pitchFamily="34" charset="0"/>
                <a:cs typeface="Lucida Grande" panose="020B0600040502020204" pitchFamily="34" charset="0"/>
              </a:rPr>
              <a:t> de doctorat</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15" name="ZoneTexte 14">
            <a:extLst>
              <a:ext uri="{FF2B5EF4-FFF2-40B4-BE49-F238E27FC236}">
                <a16:creationId xmlns:a16="http://schemas.microsoft.com/office/drawing/2014/main" id="{A2B4AC09-7F2D-501B-01C6-7F7DE9D4C6FB}"/>
              </a:ext>
            </a:extLst>
          </p:cNvPr>
          <p:cNvSpPr txBox="1"/>
          <p:nvPr/>
        </p:nvSpPr>
        <p:spPr>
          <a:xfrm>
            <a:off x="1041700" y="5400507"/>
            <a:ext cx="1049598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Promouvoir les sujets de recherche des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étudiant.es</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pic>
        <p:nvPicPr>
          <p:cNvPr id="16" name="Image 15">
            <a:extLst>
              <a:ext uri="{FF2B5EF4-FFF2-40B4-BE49-F238E27FC236}">
                <a16:creationId xmlns:a16="http://schemas.microsoft.com/office/drawing/2014/main" id="{0E00B070-E487-5844-5CDE-373F5A9A9B8C}"/>
              </a:ext>
            </a:extLst>
          </p:cNvPr>
          <p:cNvPicPr>
            <a:picLocks noChangeAspect="1"/>
          </p:cNvPicPr>
          <p:nvPr/>
        </p:nvPicPr>
        <p:blipFill>
          <a:blip r:embed="rId3">
            <a:duotone>
              <a:schemeClr val="bg2">
                <a:shade val="45000"/>
                <a:satMod val="135000"/>
              </a:schemeClr>
              <a:prstClr val="white"/>
            </a:duotone>
            <a:alphaModFix amt="50000"/>
          </a:blip>
          <a:stretch>
            <a:fillRect/>
          </a:stretch>
        </p:blipFill>
        <p:spPr>
          <a:xfrm>
            <a:off x="9739087" y="6318876"/>
            <a:ext cx="2077073" cy="381000"/>
          </a:xfrm>
          <a:prstGeom prst="rect">
            <a:avLst/>
          </a:prstGeom>
        </p:spPr>
      </p:pic>
    </p:spTree>
    <p:extLst>
      <p:ext uri="{BB962C8B-B14F-4D97-AF65-F5344CB8AC3E}">
        <p14:creationId xmlns:p14="http://schemas.microsoft.com/office/powerpoint/2010/main" val="40325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116526-A153-F586-ABEA-7A3154383FB6}"/>
              </a:ext>
            </a:extLst>
          </p:cNvPr>
          <p:cNvSpPr txBox="1"/>
          <p:nvPr/>
        </p:nvSpPr>
        <p:spPr>
          <a:xfrm>
            <a:off x="411246" y="746123"/>
            <a:ext cx="9609834" cy="369332"/>
          </a:xfrm>
          <a:prstGeom prst="rect">
            <a:avLst/>
          </a:prstGeom>
          <a:noFill/>
        </p:spPr>
        <p:txBody>
          <a:bodyPr wrap="square">
            <a:spAutoFit/>
          </a:bodyPr>
          <a:lstStyle/>
          <a:p>
            <a:r>
              <a:rPr lang="fr-CA" b="1" i="0" dirty="0">
                <a:solidFill>
                  <a:srgbClr val="555555"/>
                </a:solidFill>
                <a:effectLst/>
                <a:highlight>
                  <a:srgbClr val="C0C0C0"/>
                </a:highlight>
                <a:latin typeface="Lucida Grande" panose="020B0600040502020204" pitchFamily="34" charset="0"/>
              </a:rPr>
              <a:t>Meilleure publication dans une revue scientifique - Conditions d’admissibilité</a:t>
            </a:r>
            <a:endParaRPr lang="fr-FR" dirty="0">
              <a:highlight>
                <a:srgbClr val="C0C0C0"/>
              </a:highlight>
            </a:endParaRPr>
          </a:p>
        </p:txBody>
      </p:sp>
      <p:sp>
        <p:nvSpPr>
          <p:cNvPr id="7" name="ZoneTexte 6">
            <a:extLst>
              <a:ext uri="{FF2B5EF4-FFF2-40B4-BE49-F238E27FC236}">
                <a16:creationId xmlns:a16="http://schemas.microsoft.com/office/drawing/2014/main" id="{26B08B76-E877-0452-FC54-9FC365CC324E}"/>
              </a:ext>
            </a:extLst>
          </p:cNvPr>
          <p:cNvSpPr txBox="1"/>
          <p:nvPr/>
        </p:nvSpPr>
        <p:spPr>
          <a:xfrm>
            <a:off x="553658" y="1846545"/>
            <a:ext cx="8788263" cy="3416320"/>
          </a:xfrm>
          <a:prstGeom prst="rect">
            <a:avLst/>
          </a:prstGeom>
          <a:noFill/>
        </p:spPr>
        <p:txBody>
          <a:bodyPr wrap="square">
            <a:spAutoFit/>
          </a:bodyPr>
          <a:lstStyle/>
          <a:p>
            <a:r>
              <a:rPr lang="fr-CA" i="0" dirty="0">
                <a:solidFill>
                  <a:srgbClr val="555555"/>
                </a:solidFill>
                <a:effectLst/>
                <a:latin typeface="Lucida Grande" panose="020B0600040502020204" pitchFamily="34" charset="0"/>
              </a:rPr>
              <a:t>-L’article doit être </a:t>
            </a:r>
            <a:r>
              <a:rPr lang="fr-CA" b="1" i="0" dirty="0">
                <a:solidFill>
                  <a:srgbClr val="555555"/>
                </a:solidFill>
                <a:effectLst/>
                <a:latin typeface="Lucida Grande" panose="020B0600040502020204" pitchFamily="34" charset="0"/>
              </a:rPr>
              <a:t>en lien avec le sujet de thèse </a:t>
            </a:r>
            <a:r>
              <a:rPr lang="fr-CA" i="0" dirty="0">
                <a:solidFill>
                  <a:srgbClr val="555555"/>
                </a:solidFill>
                <a:effectLst/>
                <a:latin typeface="Lucida Grande" panose="020B0600040502020204" pitchFamily="34" charset="0"/>
              </a:rPr>
              <a:t>de la personne candidate.</a:t>
            </a:r>
          </a:p>
          <a:p>
            <a:endParaRPr lang="fr-CA" i="0" dirty="0">
              <a:solidFill>
                <a:srgbClr val="555555"/>
              </a:solidFill>
              <a:effectLst/>
              <a:latin typeface="Lucida Grande" panose="020B0600040502020204" pitchFamily="34" charset="0"/>
            </a:endParaRPr>
          </a:p>
          <a:p>
            <a:br>
              <a:rPr lang="fr-CA" i="0" dirty="0">
                <a:solidFill>
                  <a:srgbClr val="555555"/>
                </a:solidFill>
                <a:effectLst/>
                <a:latin typeface="Lucida Grande" panose="020B0600040502020204" pitchFamily="34" charset="0"/>
              </a:rPr>
            </a:br>
            <a:r>
              <a:rPr lang="fr-CA" i="0" dirty="0">
                <a:solidFill>
                  <a:srgbClr val="555555"/>
                </a:solidFill>
                <a:effectLst/>
                <a:latin typeface="Lucida Grande" panose="020B0600040502020204" pitchFamily="34" charset="0"/>
              </a:rPr>
              <a:t>- L'article doit avoir été publié ou avoir été accepté conditionnellement dans l'année civile 2025. La preuve doit en être apportée.</a:t>
            </a:r>
          </a:p>
          <a:p>
            <a:endParaRPr lang="fr-CA" i="0" dirty="0">
              <a:solidFill>
                <a:srgbClr val="555555"/>
              </a:solidFill>
              <a:effectLst/>
              <a:latin typeface="Lucida Grande" panose="020B0600040502020204" pitchFamily="34" charset="0"/>
            </a:endParaRPr>
          </a:p>
          <a:p>
            <a:br>
              <a:rPr lang="fr-CA" i="0" dirty="0">
                <a:solidFill>
                  <a:srgbClr val="555555"/>
                </a:solidFill>
                <a:effectLst/>
                <a:latin typeface="Lucida Grande" panose="020B0600040502020204" pitchFamily="34" charset="0"/>
              </a:rPr>
            </a:br>
            <a:r>
              <a:rPr lang="fr-CA" i="0" dirty="0">
                <a:solidFill>
                  <a:srgbClr val="555555"/>
                </a:solidFill>
                <a:effectLst/>
                <a:latin typeface="Lucida Grande" panose="020B0600040502020204" pitchFamily="34" charset="0"/>
              </a:rPr>
              <a:t>- Les diplômé.es sont admissibles s'ils ont terminé leur programme depuis moins d’un an.</a:t>
            </a:r>
          </a:p>
          <a:p>
            <a:endParaRPr lang="fr-CA" i="0" dirty="0">
              <a:solidFill>
                <a:srgbClr val="555555"/>
              </a:solidFill>
              <a:effectLst/>
              <a:latin typeface="Lucida Grande" panose="020B0600040502020204" pitchFamily="34" charset="0"/>
            </a:endParaRPr>
          </a:p>
          <a:p>
            <a:br>
              <a:rPr lang="fr-CA" i="0" dirty="0">
                <a:solidFill>
                  <a:srgbClr val="555555"/>
                </a:solidFill>
                <a:effectLst/>
                <a:latin typeface="Lucida Grande" panose="020B0600040502020204" pitchFamily="34" charset="0"/>
              </a:rPr>
            </a:br>
            <a:r>
              <a:rPr lang="fr-CA" i="0" dirty="0">
                <a:solidFill>
                  <a:srgbClr val="555555"/>
                </a:solidFill>
                <a:effectLst/>
                <a:latin typeface="Lucida Grande" panose="020B0600040502020204" pitchFamily="34" charset="0"/>
              </a:rPr>
              <a:t>- L'</a:t>
            </a:r>
            <a:r>
              <a:rPr lang="fr-CA" i="0" dirty="0" err="1">
                <a:solidFill>
                  <a:srgbClr val="555555"/>
                </a:solidFill>
                <a:effectLst/>
                <a:latin typeface="Lucida Grande" panose="020B0600040502020204" pitchFamily="34" charset="0"/>
              </a:rPr>
              <a:t>auteur.e</a:t>
            </a:r>
            <a:r>
              <a:rPr lang="fr-CA" i="0" dirty="0">
                <a:solidFill>
                  <a:srgbClr val="555555"/>
                </a:solidFill>
                <a:effectLst/>
                <a:latin typeface="Lucida Grande" panose="020B0600040502020204" pitchFamily="34" charset="0"/>
              </a:rPr>
              <a:t> doit avoir indiqué comme affiliation principale l’ESG UQAM.</a:t>
            </a:r>
          </a:p>
        </p:txBody>
      </p:sp>
    </p:spTree>
    <p:extLst>
      <p:ext uri="{BB962C8B-B14F-4D97-AF65-F5344CB8AC3E}">
        <p14:creationId xmlns:p14="http://schemas.microsoft.com/office/powerpoint/2010/main" val="316199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92BDCF-63EB-BBF5-ADFA-FF15A87E2ABB}"/>
              </a:ext>
            </a:extLst>
          </p:cNvPr>
          <p:cNvSpPr txBox="1"/>
          <p:nvPr/>
        </p:nvSpPr>
        <p:spPr>
          <a:xfrm>
            <a:off x="533387" y="746123"/>
            <a:ext cx="10635574" cy="369332"/>
          </a:xfrm>
          <a:prstGeom prst="rect">
            <a:avLst/>
          </a:prstGeom>
          <a:noFill/>
        </p:spPr>
        <p:txBody>
          <a:bodyPr wrap="square">
            <a:spAutoFit/>
          </a:bodyPr>
          <a:lstStyle/>
          <a:p>
            <a:r>
              <a:rPr lang="fr-CA" b="1" i="0" dirty="0" err="1">
                <a:solidFill>
                  <a:srgbClr val="555555"/>
                </a:solidFill>
                <a:effectLst/>
                <a:highlight>
                  <a:srgbClr val="C0C0C0"/>
                </a:highlight>
                <a:latin typeface="Lucida Grande" panose="020B0600040502020204" pitchFamily="34" charset="0"/>
              </a:rPr>
              <a:t>Ambassadeur.rice</a:t>
            </a:r>
            <a:r>
              <a:rPr lang="fr-CA" b="1" i="0" dirty="0">
                <a:solidFill>
                  <a:srgbClr val="555555"/>
                </a:solidFill>
                <a:effectLst/>
                <a:highlight>
                  <a:srgbClr val="C0C0C0"/>
                </a:highlight>
                <a:latin typeface="Lucida Grande" panose="020B0600040502020204" pitchFamily="34" charset="0"/>
              </a:rPr>
              <a:t> de la relève en recherche ESG – Maîtrise et Doctorat (RIBÉ 1707)</a:t>
            </a:r>
            <a:endParaRPr lang="fr-FR" dirty="0">
              <a:highlight>
                <a:srgbClr val="C0C0C0"/>
              </a:highlight>
            </a:endParaRPr>
          </a:p>
        </p:txBody>
      </p:sp>
      <p:sp>
        <p:nvSpPr>
          <p:cNvPr id="10" name="ZoneTexte 9">
            <a:extLst>
              <a:ext uri="{FF2B5EF4-FFF2-40B4-BE49-F238E27FC236}">
                <a16:creationId xmlns:a16="http://schemas.microsoft.com/office/drawing/2014/main" id="{198FD66D-733B-27DE-C375-DB4C4ED2464D}"/>
              </a:ext>
            </a:extLst>
          </p:cNvPr>
          <p:cNvSpPr txBox="1"/>
          <p:nvPr/>
        </p:nvSpPr>
        <p:spPr>
          <a:xfrm>
            <a:off x="1023038" y="1469973"/>
            <a:ext cx="7193756" cy="369332"/>
          </a:xfrm>
          <a:prstGeom prst="rect">
            <a:avLst/>
          </a:prstGeom>
          <a:noFill/>
        </p:spPr>
        <p:txBody>
          <a:bodyPr wrap="square">
            <a:spAutoFit/>
          </a:bodyPr>
          <a:lstStyle/>
          <a:p>
            <a:r>
              <a:rPr lang="fr-CA" i="0" dirty="0">
                <a:solidFill>
                  <a:srgbClr val="555555"/>
                </a:solidFill>
                <a:effectLst/>
                <a:latin typeface="Lucida Grande" panose="020B0600040502020204" pitchFamily="34" charset="0"/>
              </a:rPr>
              <a:t>Montant – Une bourse de </a:t>
            </a:r>
            <a:r>
              <a:rPr lang="fr-CA" b="1" i="0" dirty="0">
                <a:solidFill>
                  <a:srgbClr val="555555"/>
                </a:solidFill>
                <a:effectLst/>
                <a:latin typeface="Lucida Grande" panose="020B0600040502020204" pitchFamily="34" charset="0"/>
              </a:rPr>
              <a:t>2 500$ </a:t>
            </a:r>
            <a:r>
              <a:rPr lang="fr-CA" i="0" dirty="0">
                <a:solidFill>
                  <a:srgbClr val="555555"/>
                </a:solidFill>
                <a:effectLst/>
                <a:latin typeface="Lucida Grande" panose="020B0600040502020204" pitchFamily="34" charset="0"/>
              </a:rPr>
              <a:t>et une de </a:t>
            </a:r>
            <a:r>
              <a:rPr lang="fr-CA" b="1" i="0" dirty="0">
                <a:solidFill>
                  <a:srgbClr val="555555"/>
                </a:solidFill>
                <a:effectLst/>
                <a:latin typeface="Lucida Grande" panose="020B0600040502020204" pitchFamily="34" charset="0"/>
              </a:rPr>
              <a:t>3 000$</a:t>
            </a:r>
            <a:endParaRPr lang="fr-CA" sz="1600" b="1" i="1" dirty="0">
              <a:solidFill>
                <a:srgbClr val="555555"/>
              </a:solidFill>
              <a:effectLst/>
              <a:latin typeface="Lucida Grande" panose="020B0600040502020204" pitchFamily="34" charset="0"/>
            </a:endParaRPr>
          </a:p>
        </p:txBody>
      </p:sp>
      <p:pic>
        <p:nvPicPr>
          <p:cNvPr id="13" name="Image 12">
            <a:extLst>
              <a:ext uri="{FF2B5EF4-FFF2-40B4-BE49-F238E27FC236}">
                <a16:creationId xmlns:a16="http://schemas.microsoft.com/office/drawing/2014/main" id="{613E8B71-513E-8D84-64D1-8DF23AD98711}"/>
              </a:ext>
            </a:extLst>
          </p:cNvPr>
          <p:cNvPicPr>
            <a:picLocks noChangeAspect="1"/>
          </p:cNvPicPr>
          <p:nvPr/>
        </p:nvPicPr>
        <p:blipFill>
          <a:blip r:embed="rId3">
            <a:duotone>
              <a:schemeClr val="bg2">
                <a:shade val="45000"/>
                <a:satMod val="135000"/>
              </a:schemeClr>
              <a:prstClr val="white"/>
            </a:duotone>
            <a:alphaModFix amt="50000"/>
          </a:blip>
          <a:stretch>
            <a:fillRect/>
          </a:stretch>
        </p:blipFill>
        <p:spPr>
          <a:xfrm>
            <a:off x="9739087" y="6318876"/>
            <a:ext cx="2077073" cy="381000"/>
          </a:xfrm>
          <a:prstGeom prst="rect">
            <a:avLst/>
          </a:prstGeom>
        </p:spPr>
      </p:pic>
      <p:sp>
        <p:nvSpPr>
          <p:cNvPr id="14" name="ZoneTexte 13">
            <a:extLst>
              <a:ext uri="{FF2B5EF4-FFF2-40B4-BE49-F238E27FC236}">
                <a16:creationId xmlns:a16="http://schemas.microsoft.com/office/drawing/2014/main" id="{B9082275-86CD-017B-DAC5-214A3E6F8C8C}"/>
              </a:ext>
            </a:extLst>
          </p:cNvPr>
          <p:cNvSpPr txBox="1"/>
          <p:nvPr/>
        </p:nvSpPr>
        <p:spPr>
          <a:xfrm>
            <a:off x="1023039" y="3895749"/>
            <a:ext cx="1049598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Personnaliser la relève en recherche à l'ESG UQAM (</a:t>
            </a:r>
            <a:r>
              <a:rPr lang="fr-CA" b="1" i="0" dirty="0">
                <a:solidFill>
                  <a:schemeClr val="bg1">
                    <a:lumMod val="25000"/>
                  </a:schemeClr>
                </a:solidFill>
                <a:effectLst/>
                <a:latin typeface="Lucida Grande" panose="020B0600040502020204" pitchFamily="34" charset="0"/>
                <a:cs typeface="Lucida Grande" panose="020B0600040502020204" pitchFamily="34" charset="0"/>
              </a:rPr>
              <a:t>Mandat d’un an</a:t>
            </a:r>
            <a:r>
              <a:rPr lang="fr-CA" b="0" i="0" dirty="0">
                <a:solidFill>
                  <a:schemeClr val="bg1">
                    <a:lumMod val="25000"/>
                  </a:schemeClr>
                </a:solidFill>
                <a:effectLst/>
                <a:latin typeface="Lucida Grande" panose="020B0600040502020204" pitchFamily="34" charset="0"/>
                <a:cs typeface="Lucida Grande" panose="020B0600040502020204" pitchFamily="34" charset="0"/>
              </a:rPr>
              <a:t>)</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21" name="ZoneTexte 20">
            <a:extLst>
              <a:ext uri="{FF2B5EF4-FFF2-40B4-BE49-F238E27FC236}">
                <a16:creationId xmlns:a16="http://schemas.microsoft.com/office/drawing/2014/main" id="{CC3D0B2E-4901-504A-82CD-D660B6732874}"/>
              </a:ext>
            </a:extLst>
          </p:cNvPr>
          <p:cNvSpPr txBox="1"/>
          <p:nvPr/>
        </p:nvSpPr>
        <p:spPr>
          <a:xfrm>
            <a:off x="546838" y="3167535"/>
            <a:ext cx="8774223" cy="369332"/>
          </a:xfrm>
          <a:prstGeom prst="rect">
            <a:avLst/>
          </a:prstGeom>
          <a:noFill/>
        </p:spPr>
        <p:txBody>
          <a:bodyPr wrap="square">
            <a:spAutoFit/>
          </a:bodyPr>
          <a:lstStyle/>
          <a:p>
            <a:r>
              <a:rPr lang="fr-CA" b="1" i="0" dirty="0">
                <a:solidFill>
                  <a:srgbClr val="555555"/>
                </a:solidFill>
                <a:effectLst/>
                <a:latin typeface="Lucida Grande" panose="020B0600040502020204" pitchFamily="34" charset="0"/>
              </a:rPr>
              <a:t>Objectifs</a:t>
            </a:r>
            <a:endParaRPr lang="fr-FR" dirty="0"/>
          </a:p>
        </p:txBody>
      </p:sp>
      <p:sp>
        <p:nvSpPr>
          <p:cNvPr id="22" name="ZoneTexte 21">
            <a:extLst>
              <a:ext uri="{FF2B5EF4-FFF2-40B4-BE49-F238E27FC236}">
                <a16:creationId xmlns:a16="http://schemas.microsoft.com/office/drawing/2014/main" id="{4068A2E2-BFA4-FFB3-431C-4CD8C8AE00D2}"/>
              </a:ext>
            </a:extLst>
          </p:cNvPr>
          <p:cNvSpPr txBox="1"/>
          <p:nvPr/>
        </p:nvSpPr>
        <p:spPr>
          <a:xfrm>
            <a:off x="1023038" y="4481255"/>
            <a:ext cx="11168962" cy="646331"/>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Mettre en valeur la recherche auprès des étudiant.es dans des activités de rayonnement (</a:t>
            </a:r>
            <a:r>
              <a:rPr lang="fr-CA" b="0" i="1" dirty="0">
                <a:solidFill>
                  <a:schemeClr val="bg1">
                    <a:lumMod val="25000"/>
                  </a:schemeClr>
                </a:solidFill>
                <a:effectLst/>
                <a:latin typeface="Lucida Grande" panose="020B0600040502020204" pitchFamily="34" charset="0"/>
                <a:cs typeface="Lucida Grande" panose="020B0600040502020204" pitchFamily="34" charset="0"/>
              </a:rPr>
              <a:t>ex. portes ouvertes, </a:t>
            </a:r>
            <a:r>
              <a:rPr lang="fr-CA" i="1" dirty="0">
                <a:solidFill>
                  <a:schemeClr val="bg1">
                    <a:lumMod val="25000"/>
                  </a:schemeClr>
                </a:solidFill>
                <a:latin typeface="Lucida Grande" panose="020B0600040502020204" pitchFamily="34" charset="0"/>
                <a:cs typeface="Lucida Grande" panose="020B0600040502020204" pitchFamily="34" charset="0"/>
              </a:rPr>
              <a:t>Colloque étudiant</a:t>
            </a:r>
            <a:r>
              <a:rPr lang="fr-CA" b="0" i="1" dirty="0">
                <a:solidFill>
                  <a:schemeClr val="bg1">
                    <a:lumMod val="25000"/>
                  </a:schemeClr>
                </a:solidFill>
                <a:effectLst/>
                <a:latin typeface="Lucida Grande" panose="020B0600040502020204" pitchFamily="34" charset="0"/>
                <a:cs typeface="Lucida Grande" panose="020B0600040502020204" pitchFamily="34" charset="0"/>
              </a:rPr>
              <a:t>, ateliers-midi…</a:t>
            </a:r>
            <a:r>
              <a:rPr lang="fr-CA" b="0" i="0" dirty="0">
                <a:solidFill>
                  <a:schemeClr val="bg1">
                    <a:lumMod val="25000"/>
                  </a:schemeClr>
                </a:solidFill>
                <a:effectLst/>
                <a:latin typeface="Lucida Grande" panose="020B0600040502020204" pitchFamily="34" charset="0"/>
                <a:cs typeface="Lucida Grande" panose="020B0600040502020204" pitchFamily="34" charset="0"/>
              </a:rPr>
              <a:t>.)</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24" name="ZoneTexte 23">
            <a:extLst>
              <a:ext uri="{FF2B5EF4-FFF2-40B4-BE49-F238E27FC236}">
                <a16:creationId xmlns:a16="http://schemas.microsoft.com/office/drawing/2014/main" id="{5B8A5F74-70BD-E2C0-DFA5-F1207BCCCC25}"/>
              </a:ext>
            </a:extLst>
          </p:cNvPr>
          <p:cNvSpPr txBox="1"/>
          <p:nvPr/>
        </p:nvSpPr>
        <p:spPr>
          <a:xfrm>
            <a:off x="1023039" y="5353899"/>
            <a:ext cx="987136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Favoriser les liens entre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étudiant.es</a:t>
            </a:r>
            <a:r>
              <a:rPr lang="fr-CA" b="0" i="0" dirty="0">
                <a:solidFill>
                  <a:schemeClr val="bg1">
                    <a:lumMod val="25000"/>
                  </a:schemeClr>
                </a:solidFill>
                <a:effectLst/>
                <a:latin typeface="Lucida Grande" panose="020B0600040502020204" pitchFamily="34" charset="0"/>
                <a:cs typeface="Lucida Grande" panose="020B0600040502020204" pitchFamily="34" charset="0"/>
              </a:rPr>
              <a:t> et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chercheur.es</a:t>
            </a:r>
            <a:r>
              <a:rPr lang="fr-CA" b="0" i="0" dirty="0">
                <a:solidFill>
                  <a:schemeClr val="bg1">
                    <a:lumMod val="25000"/>
                  </a:schemeClr>
                </a:solidFill>
                <a:effectLst/>
                <a:latin typeface="Lucida Grande" panose="020B0600040502020204" pitchFamily="34" charset="0"/>
                <a:cs typeface="Lucida Grande" panose="020B0600040502020204" pitchFamily="34" charset="0"/>
              </a:rPr>
              <a:t> </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26" name="ZoneTexte 25">
            <a:extLst>
              <a:ext uri="{FF2B5EF4-FFF2-40B4-BE49-F238E27FC236}">
                <a16:creationId xmlns:a16="http://schemas.microsoft.com/office/drawing/2014/main" id="{6A716684-8390-7845-85CA-A5E1C5FEB15F}"/>
              </a:ext>
            </a:extLst>
          </p:cNvPr>
          <p:cNvSpPr txBox="1"/>
          <p:nvPr/>
        </p:nvSpPr>
        <p:spPr>
          <a:xfrm>
            <a:off x="1036894" y="6004413"/>
            <a:ext cx="987136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Contribuer au rayonnement de la recherche à l’ESG (</a:t>
            </a:r>
            <a:r>
              <a:rPr lang="fr-CA" b="0" i="1" dirty="0">
                <a:solidFill>
                  <a:schemeClr val="bg1">
                    <a:lumMod val="25000"/>
                  </a:schemeClr>
                </a:solidFill>
                <a:effectLst/>
                <a:latin typeface="Lucida Grande" panose="020B0600040502020204" pitchFamily="34" charset="0"/>
                <a:cs typeface="Lucida Grande" panose="020B0600040502020204" pitchFamily="34" charset="0"/>
              </a:rPr>
              <a:t>réseaux sociaux, évènements</a:t>
            </a:r>
            <a:r>
              <a:rPr lang="fr-CA" b="0" i="0" dirty="0">
                <a:solidFill>
                  <a:schemeClr val="bg1">
                    <a:lumMod val="25000"/>
                  </a:schemeClr>
                </a:solidFill>
                <a:effectLst/>
                <a:latin typeface="Lucida Grande" panose="020B0600040502020204" pitchFamily="34" charset="0"/>
                <a:cs typeface="Lucida Grande" panose="020B0600040502020204" pitchFamily="34" charset="0"/>
              </a:rPr>
              <a:t>…) </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327405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1FEF-914C-8F53-9A69-6014F0A08ACB}"/>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D2CB355C-9EED-DB57-E2FF-4F6551E37848}"/>
              </a:ext>
            </a:extLst>
          </p:cNvPr>
          <p:cNvSpPr txBox="1"/>
          <p:nvPr/>
        </p:nvSpPr>
        <p:spPr>
          <a:xfrm>
            <a:off x="560534" y="746123"/>
            <a:ext cx="9609834" cy="369332"/>
          </a:xfrm>
          <a:prstGeom prst="rect">
            <a:avLst/>
          </a:prstGeom>
          <a:noFill/>
        </p:spPr>
        <p:txBody>
          <a:bodyPr wrap="square">
            <a:spAutoFit/>
          </a:bodyPr>
          <a:lstStyle/>
          <a:p>
            <a:r>
              <a:rPr lang="fr-CA" b="1" i="0" dirty="0">
                <a:solidFill>
                  <a:srgbClr val="555555"/>
                </a:solidFill>
                <a:effectLst/>
                <a:highlight>
                  <a:srgbClr val="C0C0C0"/>
                </a:highlight>
                <a:latin typeface="Lucida Grande" panose="020B0600040502020204" pitchFamily="34" charset="0"/>
              </a:rPr>
              <a:t>Meilleure </a:t>
            </a:r>
            <a:r>
              <a:rPr lang="fr-CA" b="1" dirty="0">
                <a:solidFill>
                  <a:srgbClr val="555555"/>
                </a:solidFill>
                <a:highlight>
                  <a:srgbClr val="C0C0C0"/>
                </a:highlight>
                <a:latin typeface="Lucida Grande" panose="020B0600040502020204" pitchFamily="34" charset="0"/>
              </a:rPr>
              <a:t>thèse, mémoire, projet dirigé (RIBÉ 1734-1732-1733) </a:t>
            </a:r>
            <a:endParaRPr lang="fr-FR" dirty="0">
              <a:highlight>
                <a:srgbClr val="C0C0C0"/>
              </a:highlight>
            </a:endParaRPr>
          </a:p>
        </p:txBody>
      </p:sp>
      <p:sp>
        <p:nvSpPr>
          <p:cNvPr id="7" name="ZoneTexte 6">
            <a:extLst>
              <a:ext uri="{FF2B5EF4-FFF2-40B4-BE49-F238E27FC236}">
                <a16:creationId xmlns:a16="http://schemas.microsoft.com/office/drawing/2014/main" id="{7AF1AAC8-EC79-63DB-12B1-05F1F3463D6A}"/>
              </a:ext>
            </a:extLst>
          </p:cNvPr>
          <p:cNvSpPr txBox="1"/>
          <p:nvPr/>
        </p:nvSpPr>
        <p:spPr>
          <a:xfrm>
            <a:off x="1023039" y="1474337"/>
            <a:ext cx="9433946" cy="1969770"/>
          </a:xfrm>
          <a:prstGeom prst="rect">
            <a:avLst/>
          </a:prstGeom>
          <a:noFill/>
        </p:spPr>
        <p:txBody>
          <a:bodyPr wrap="square">
            <a:spAutoFit/>
          </a:bodyPr>
          <a:lstStyle/>
          <a:p>
            <a:r>
              <a:rPr lang="fr-CA" i="0" dirty="0">
                <a:solidFill>
                  <a:srgbClr val="555555"/>
                </a:solidFill>
                <a:effectLst/>
                <a:latin typeface="Lucida Grande" panose="020B0600040502020204" pitchFamily="34" charset="0"/>
              </a:rPr>
              <a:t>Montant – </a:t>
            </a:r>
            <a:r>
              <a:rPr lang="fr-CA" b="1" i="0" dirty="0">
                <a:solidFill>
                  <a:srgbClr val="555555"/>
                </a:solidFill>
                <a:effectLst/>
                <a:latin typeface="Lucida Grande" panose="020B0600040502020204" pitchFamily="34" charset="0"/>
              </a:rPr>
              <a:t>3 000 $ </a:t>
            </a:r>
            <a:r>
              <a:rPr lang="fr-CA" i="0" dirty="0">
                <a:solidFill>
                  <a:srgbClr val="555555"/>
                </a:solidFill>
                <a:effectLst/>
                <a:latin typeface="Lucida Grande" panose="020B0600040502020204" pitchFamily="34" charset="0"/>
              </a:rPr>
              <a:t>(Thèse)</a:t>
            </a:r>
          </a:p>
          <a:p>
            <a:endParaRPr lang="fr-CA" dirty="0">
              <a:solidFill>
                <a:srgbClr val="555555"/>
              </a:solidFill>
              <a:latin typeface="Lucida Grande" panose="020B0600040502020204" pitchFamily="34" charset="0"/>
            </a:endParaRPr>
          </a:p>
          <a:p>
            <a:r>
              <a:rPr lang="fr-CA" dirty="0">
                <a:solidFill>
                  <a:srgbClr val="555555"/>
                </a:solidFill>
                <a:latin typeface="Lucida Grande" panose="020B0600040502020204" pitchFamily="34" charset="0"/>
              </a:rPr>
              <a:t>	    </a:t>
            </a:r>
            <a:r>
              <a:rPr lang="fr-CA" b="1" i="0" dirty="0">
                <a:solidFill>
                  <a:srgbClr val="555555"/>
                </a:solidFill>
                <a:effectLst/>
                <a:latin typeface="Lucida Grande" panose="020B0600040502020204" pitchFamily="34" charset="0"/>
              </a:rPr>
              <a:t>1 500 $ </a:t>
            </a:r>
            <a:r>
              <a:rPr lang="fr-CA" i="0" dirty="0">
                <a:solidFill>
                  <a:srgbClr val="555555"/>
                </a:solidFill>
                <a:effectLst/>
                <a:latin typeface="Lucida Grande" panose="020B0600040502020204" pitchFamily="34" charset="0"/>
              </a:rPr>
              <a:t>(Mémoire)</a:t>
            </a:r>
          </a:p>
          <a:p>
            <a:endParaRPr lang="fr-CA" dirty="0">
              <a:solidFill>
                <a:srgbClr val="555555"/>
              </a:solidFill>
              <a:latin typeface="Lucida Grande" panose="020B0600040502020204" pitchFamily="34" charset="0"/>
            </a:endParaRPr>
          </a:p>
          <a:p>
            <a:r>
              <a:rPr lang="fr-CA" i="0" dirty="0">
                <a:solidFill>
                  <a:srgbClr val="555555"/>
                </a:solidFill>
                <a:effectLst/>
                <a:latin typeface="Lucida Grande" panose="020B0600040502020204" pitchFamily="34" charset="0"/>
              </a:rPr>
              <a:t>                </a:t>
            </a:r>
            <a:r>
              <a:rPr lang="fr-CA" b="1" i="0" dirty="0">
                <a:solidFill>
                  <a:srgbClr val="555555"/>
                </a:solidFill>
                <a:effectLst/>
                <a:latin typeface="Lucida Grande" panose="020B0600040502020204" pitchFamily="34" charset="0"/>
              </a:rPr>
              <a:t>1 000 $ </a:t>
            </a:r>
            <a:r>
              <a:rPr lang="fr-CA" i="0" dirty="0">
                <a:solidFill>
                  <a:srgbClr val="555555"/>
                </a:solidFill>
                <a:effectLst/>
                <a:latin typeface="Lucida Grande" panose="020B0600040502020204" pitchFamily="34" charset="0"/>
              </a:rPr>
              <a:t>(Projet dirigé)</a:t>
            </a:r>
          </a:p>
          <a:p>
            <a:endParaRPr lang="fr-CA" sz="1600" i="1" dirty="0">
              <a:solidFill>
                <a:srgbClr val="555555"/>
              </a:solidFill>
              <a:effectLst/>
              <a:latin typeface="Lucida Grande" panose="020B0600040502020204" pitchFamily="34" charset="0"/>
            </a:endParaRPr>
          </a:p>
          <a:p>
            <a:endParaRPr lang="fr-CA" sz="1600" i="1" dirty="0">
              <a:solidFill>
                <a:srgbClr val="555555"/>
              </a:solidFill>
              <a:effectLst/>
              <a:latin typeface="Lucida Grande" panose="020B0600040502020204" pitchFamily="34" charset="0"/>
            </a:endParaRPr>
          </a:p>
        </p:txBody>
      </p:sp>
      <p:sp>
        <p:nvSpPr>
          <p:cNvPr id="11" name="ZoneTexte 10">
            <a:extLst>
              <a:ext uri="{FF2B5EF4-FFF2-40B4-BE49-F238E27FC236}">
                <a16:creationId xmlns:a16="http://schemas.microsoft.com/office/drawing/2014/main" id="{0801EB49-B906-0E42-5457-48FBE526FB8C}"/>
              </a:ext>
            </a:extLst>
          </p:cNvPr>
          <p:cNvSpPr txBox="1"/>
          <p:nvPr/>
        </p:nvSpPr>
        <p:spPr>
          <a:xfrm>
            <a:off x="546838" y="3167535"/>
            <a:ext cx="8774223" cy="369332"/>
          </a:xfrm>
          <a:prstGeom prst="rect">
            <a:avLst/>
          </a:prstGeom>
          <a:noFill/>
        </p:spPr>
        <p:txBody>
          <a:bodyPr wrap="square">
            <a:spAutoFit/>
          </a:bodyPr>
          <a:lstStyle/>
          <a:p>
            <a:r>
              <a:rPr lang="fr-CA" b="1" i="0" dirty="0">
                <a:solidFill>
                  <a:srgbClr val="555555"/>
                </a:solidFill>
                <a:effectLst/>
                <a:latin typeface="Lucida Grande" panose="020B0600040502020204" pitchFamily="34" charset="0"/>
              </a:rPr>
              <a:t>Objectifs et conditions d’admissibilité </a:t>
            </a:r>
            <a:endParaRPr lang="fr-FR" dirty="0"/>
          </a:p>
        </p:txBody>
      </p:sp>
      <p:sp>
        <p:nvSpPr>
          <p:cNvPr id="14" name="ZoneTexte 13">
            <a:extLst>
              <a:ext uri="{FF2B5EF4-FFF2-40B4-BE49-F238E27FC236}">
                <a16:creationId xmlns:a16="http://schemas.microsoft.com/office/drawing/2014/main" id="{9560E60F-E719-B89E-678D-4F8CBD2F385A}"/>
              </a:ext>
            </a:extLst>
          </p:cNvPr>
          <p:cNvSpPr txBox="1"/>
          <p:nvPr/>
        </p:nvSpPr>
        <p:spPr>
          <a:xfrm>
            <a:off x="1041700" y="3887471"/>
            <a:ext cx="1049598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Reconnaître l'excellence des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étudiant.es</a:t>
            </a:r>
            <a:r>
              <a:rPr lang="fr-CA" b="0" i="0" dirty="0">
                <a:solidFill>
                  <a:schemeClr val="bg1">
                    <a:lumMod val="25000"/>
                  </a:schemeClr>
                </a:solidFill>
                <a:effectLst/>
                <a:latin typeface="Lucida Grande" panose="020B0600040502020204" pitchFamily="34" charset="0"/>
                <a:cs typeface="Lucida Grande" panose="020B0600040502020204" pitchFamily="34" charset="0"/>
              </a:rPr>
              <a:t> à la maîtrise et au doctorat</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15" name="ZoneTexte 14">
            <a:extLst>
              <a:ext uri="{FF2B5EF4-FFF2-40B4-BE49-F238E27FC236}">
                <a16:creationId xmlns:a16="http://schemas.microsoft.com/office/drawing/2014/main" id="{56FA8AE2-B009-A8D1-1FF6-EE137B9F85C1}"/>
              </a:ext>
            </a:extLst>
          </p:cNvPr>
          <p:cNvSpPr txBox="1"/>
          <p:nvPr/>
        </p:nvSpPr>
        <p:spPr>
          <a:xfrm>
            <a:off x="1041700" y="4696316"/>
            <a:ext cx="1049598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Avoir obtenu la mention globale « excellent » lors de l'évaluation du travail</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pic>
        <p:nvPicPr>
          <p:cNvPr id="16" name="Image 15">
            <a:extLst>
              <a:ext uri="{FF2B5EF4-FFF2-40B4-BE49-F238E27FC236}">
                <a16:creationId xmlns:a16="http://schemas.microsoft.com/office/drawing/2014/main" id="{6E713302-51A8-AD9B-EAA0-BB32DAB5C7E9}"/>
              </a:ext>
            </a:extLst>
          </p:cNvPr>
          <p:cNvPicPr>
            <a:picLocks noChangeAspect="1"/>
          </p:cNvPicPr>
          <p:nvPr/>
        </p:nvPicPr>
        <p:blipFill>
          <a:blip r:embed="rId3">
            <a:duotone>
              <a:schemeClr val="bg2">
                <a:shade val="45000"/>
                <a:satMod val="135000"/>
              </a:schemeClr>
              <a:prstClr val="white"/>
            </a:duotone>
            <a:alphaModFix amt="50000"/>
          </a:blip>
          <a:stretch>
            <a:fillRect/>
          </a:stretch>
        </p:blipFill>
        <p:spPr>
          <a:xfrm>
            <a:off x="9739087" y="6318876"/>
            <a:ext cx="2077073" cy="381000"/>
          </a:xfrm>
          <a:prstGeom prst="rect">
            <a:avLst/>
          </a:prstGeom>
        </p:spPr>
      </p:pic>
      <p:sp>
        <p:nvSpPr>
          <p:cNvPr id="9" name="ZoneTexte 8">
            <a:extLst>
              <a:ext uri="{FF2B5EF4-FFF2-40B4-BE49-F238E27FC236}">
                <a16:creationId xmlns:a16="http://schemas.microsoft.com/office/drawing/2014/main" id="{6ABFA094-5F2D-E8A3-AB6D-F871A998951F}"/>
              </a:ext>
            </a:extLst>
          </p:cNvPr>
          <p:cNvSpPr txBox="1"/>
          <p:nvPr/>
        </p:nvSpPr>
        <p:spPr>
          <a:xfrm>
            <a:off x="1053574" y="5505161"/>
            <a:ext cx="1049598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Avoir déposé la version finale du travail en 2025</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413304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92BDCF-63EB-BBF5-ADFA-FF15A87E2ABB}"/>
              </a:ext>
            </a:extLst>
          </p:cNvPr>
          <p:cNvSpPr txBox="1"/>
          <p:nvPr/>
        </p:nvSpPr>
        <p:spPr>
          <a:xfrm>
            <a:off x="533387" y="746123"/>
            <a:ext cx="10635574" cy="369332"/>
          </a:xfrm>
          <a:prstGeom prst="rect">
            <a:avLst/>
          </a:prstGeom>
          <a:noFill/>
        </p:spPr>
        <p:txBody>
          <a:bodyPr wrap="square">
            <a:spAutoFit/>
          </a:bodyPr>
          <a:lstStyle/>
          <a:p>
            <a:r>
              <a:rPr lang="fr-CA" b="1" i="0" dirty="0" err="1">
                <a:solidFill>
                  <a:srgbClr val="555555"/>
                </a:solidFill>
                <a:effectLst/>
                <a:highlight>
                  <a:srgbClr val="C0C0C0"/>
                </a:highlight>
                <a:latin typeface="Lucida Grande" panose="020B0600040502020204" pitchFamily="34" charset="0"/>
              </a:rPr>
              <a:t>Ambassadeur.rice</a:t>
            </a:r>
            <a:r>
              <a:rPr lang="fr-CA" b="1" i="0" dirty="0">
                <a:solidFill>
                  <a:srgbClr val="555555"/>
                </a:solidFill>
                <a:effectLst/>
                <a:highlight>
                  <a:srgbClr val="C0C0C0"/>
                </a:highlight>
                <a:latin typeface="Lucida Grande" panose="020B0600040502020204" pitchFamily="34" charset="0"/>
              </a:rPr>
              <a:t> de la relève en recherche ESG – Maîtrise et Doctorat (RIBÉ 1707)</a:t>
            </a:r>
            <a:endParaRPr lang="fr-FR" dirty="0">
              <a:highlight>
                <a:srgbClr val="C0C0C0"/>
              </a:highlight>
            </a:endParaRPr>
          </a:p>
        </p:txBody>
      </p:sp>
      <p:sp>
        <p:nvSpPr>
          <p:cNvPr id="10" name="ZoneTexte 9">
            <a:extLst>
              <a:ext uri="{FF2B5EF4-FFF2-40B4-BE49-F238E27FC236}">
                <a16:creationId xmlns:a16="http://schemas.microsoft.com/office/drawing/2014/main" id="{198FD66D-733B-27DE-C375-DB4C4ED2464D}"/>
              </a:ext>
            </a:extLst>
          </p:cNvPr>
          <p:cNvSpPr txBox="1"/>
          <p:nvPr/>
        </p:nvSpPr>
        <p:spPr>
          <a:xfrm>
            <a:off x="1023038" y="1469973"/>
            <a:ext cx="7193756" cy="369332"/>
          </a:xfrm>
          <a:prstGeom prst="rect">
            <a:avLst/>
          </a:prstGeom>
          <a:noFill/>
        </p:spPr>
        <p:txBody>
          <a:bodyPr wrap="square">
            <a:spAutoFit/>
          </a:bodyPr>
          <a:lstStyle/>
          <a:p>
            <a:r>
              <a:rPr lang="fr-CA" i="0" dirty="0">
                <a:solidFill>
                  <a:srgbClr val="555555"/>
                </a:solidFill>
                <a:effectLst/>
                <a:latin typeface="Lucida Grande" panose="020B0600040502020204" pitchFamily="34" charset="0"/>
              </a:rPr>
              <a:t>Montant – Une bourse de </a:t>
            </a:r>
            <a:r>
              <a:rPr lang="fr-CA" b="1" i="0" dirty="0">
                <a:solidFill>
                  <a:srgbClr val="555555"/>
                </a:solidFill>
                <a:effectLst/>
                <a:latin typeface="Lucida Grande" panose="020B0600040502020204" pitchFamily="34" charset="0"/>
              </a:rPr>
              <a:t>2 500$ </a:t>
            </a:r>
            <a:r>
              <a:rPr lang="fr-CA" i="0" dirty="0">
                <a:solidFill>
                  <a:srgbClr val="555555"/>
                </a:solidFill>
                <a:effectLst/>
                <a:latin typeface="Lucida Grande" panose="020B0600040502020204" pitchFamily="34" charset="0"/>
              </a:rPr>
              <a:t>et une de </a:t>
            </a:r>
            <a:r>
              <a:rPr lang="fr-CA" b="1" i="0" dirty="0">
                <a:solidFill>
                  <a:srgbClr val="555555"/>
                </a:solidFill>
                <a:effectLst/>
                <a:latin typeface="Lucida Grande" panose="020B0600040502020204" pitchFamily="34" charset="0"/>
              </a:rPr>
              <a:t>3 000$</a:t>
            </a:r>
            <a:endParaRPr lang="fr-CA" sz="1600" b="1" i="1" dirty="0">
              <a:solidFill>
                <a:srgbClr val="555555"/>
              </a:solidFill>
              <a:effectLst/>
              <a:latin typeface="Lucida Grande" panose="020B0600040502020204" pitchFamily="34" charset="0"/>
            </a:endParaRPr>
          </a:p>
        </p:txBody>
      </p:sp>
      <p:pic>
        <p:nvPicPr>
          <p:cNvPr id="13" name="Image 12">
            <a:extLst>
              <a:ext uri="{FF2B5EF4-FFF2-40B4-BE49-F238E27FC236}">
                <a16:creationId xmlns:a16="http://schemas.microsoft.com/office/drawing/2014/main" id="{613E8B71-513E-8D84-64D1-8DF23AD98711}"/>
              </a:ext>
            </a:extLst>
          </p:cNvPr>
          <p:cNvPicPr>
            <a:picLocks noChangeAspect="1"/>
          </p:cNvPicPr>
          <p:nvPr/>
        </p:nvPicPr>
        <p:blipFill>
          <a:blip r:embed="rId3">
            <a:duotone>
              <a:schemeClr val="bg2">
                <a:shade val="45000"/>
                <a:satMod val="135000"/>
              </a:schemeClr>
              <a:prstClr val="white"/>
            </a:duotone>
            <a:alphaModFix amt="50000"/>
          </a:blip>
          <a:stretch>
            <a:fillRect/>
          </a:stretch>
        </p:blipFill>
        <p:spPr>
          <a:xfrm>
            <a:off x="9739087" y="6318876"/>
            <a:ext cx="2077073" cy="381000"/>
          </a:xfrm>
          <a:prstGeom prst="rect">
            <a:avLst/>
          </a:prstGeom>
        </p:spPr>
      </p:pic>
      <p:sp>
        <p:nvSpPr>
          <p:cNvPr id="14" name="ZoneTexte 13">
            <a:extLst>
              <a:ext uri="{FF2B5EF4-FFF2-40B4-BE49-F238E27FC236}">
                <a16:creationId xmlns:a16="http://schemas.microsoft.com/office/drawing/2014/main" id="{B9082275-86CD-017B-DAC5-214A3E6F8C8C}"/>
              </a:ext>
            </a:extLst>
          </p:cNvPr>
          <p:cNvSpPr txBox="1"/>
          <p:nvPr/>
        </p:nvSpPr>
        <p:spPr>
          <a:xfrm>
            <a:off x="1023039" y="3895749"/>
            <a:ext cx="1049598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Personnaliser la relève en recherche à l'ESG UQAM (</a:t>
            </a:r>
            <a:r>
              <a:rPr lang="fr-CA" b="1" i="0" dirty="0">
                <a:solidFill>
                  <a:schemeClr val="bg1">
                    <a:lumMod val="25000"/>
                  </a:schemeClr>
                </a:solidFill>
                <a:effectLst/>
                <a:latin typeface="Lucida Grande" panose="020B0600040502020204" pitchFamily="34" charset="0"/>
                <a:cs typeface="Lucida Grande" panose="020B0600040502020204" pitchFamily="34" charset="0"/>
              </a:rPr>
              <a:t>Mandat d’un an</a:t>
            </a:r>
            <a:r>
              <a:rPr lang="fr-CA" b="0" i="0" dirty="0">
                <a:solidFill>
                  <a:schemeClr val="bg1">
                    <a:lumMod val="25000"/>
                  </a:schemeClr>
                </a:solidFill>
                <a:effectLst/>
                <a:latin typeface="Lucida Grande" panose="020B0600040502020204" pitchFamily="34" charset="0"/>
                <a:cs typeface="Lucida Grande" panose="020B0600040502020204" pitchFamily="34" charset="0"/>
              </a:rPr>
              <a:t>)</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21" name="ZoneTexte 20">
            <a:extLst>
              <a:ext uri="{FF2B5EF4-FFF2-40B4-BE49-F238E27FC236}">
                <a16:creationId xmlns:a16="http://schemas.microsoft.com/office/drawing/2014/main" id="{CC3D0B2E-4901-504A-82CD-D660B6732874}"/>
              </a:ext>
            </a:extLst>
          </p:cNvPr>
          <p:cNvSpPr txBox="1"/>
          <p:nvPr/>
        </p:nvSpPr>
        <p:spPr>
          <a:xfrm>
            <a:off x="546838" y="3167535"/>
            <a:ext cx="8774223" cy="369332"/>
          </a:xfrm>
          <a:prstGeom prst="rect">
            <a:avLst/>
          </a:prstGeom>
          <a:noFill/>
        </p:spPr>
        <p:txBody>
          <a:bodyPr wrap="square">
            <a:spAutoFit/>
          </a:bodyPr>
          <a:lstStyle/>
          <a:p>
            <a:r>
              <a:rPr lang="fr-CA" b="1" i="0" dirty="0">
                <a:solidFill>
                  <a:srgbClr val="555555"/>
                </a:solidFill>
                <a:effectLst/>
                <a:latin typeface="Lucida Grande" panose="020B0600040502020204" pitchFamily="34" charset="0"/>
              </a:rPr>
              <a:t>Objectifs</a:t>
            </a:r>
            <a:endParaRPr lang="fr-FR" dirty="0"/>
          </a:p>
        </p:txBody>
      </p:sp>
      <p:sp>
        <p:nvSpPr>
          <p:cNvPr id="22" name="ZoneTexte 21">
            <a:extLst>
              <a:ext uri="{FF2B5EF4-FFF2-40B4-BE49-F238E27FC236}">
                <a16:creationId xmlns:a16="http://schemas.microsoft.com/office/drawing/2014/main" id="{4068A2E2-BFA4-FFB3-431C-4CD8C8AE00D2}"/>
              </a:ext>
            </a:extLst>
          </p:cNvPr>
          <p:cNvSpPr txBox="1"/>
          <p:nvPr/>
        </p:nvSpPr>
        <p:spPr>
          <a:xfrm>
            <a:off x="1023038" y="4481255"/>
            <a:ext cx="11168962" cy="646331"/>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Mettre en valeur la recherche auprès des étudiant.es dans des activités de rayonnement (</a:t>
            </a:r>
            <a:r>
              <a:rPr lang="fr-CA" b="0" i="1" dirty="0">
                <a:solidFill>
                  <a:schemeClr val="bg1">
                    <a:lumMod val="25000"/>
                  </a:schemeClr>
                </a:solidFill>
                <a:effectLst/>
                <a:latin typeface="Lucida Grande" panose="020B0600040502020204" pitchFamily="34" charset="0"/>
                <a:cs typeface="Lucida Grande" panose="020B0600040502020204" pitchFamily="34" charset="0"/>
              </a:rPr>
              <a:t>ex. portes ouvertes, </a:t>
            </a:r>
            <a:r>
              <a:rPr lang="fr-CA" i="1" dirty="0">
                <a:solidFill>
                  <a:schemeClr val="bg1">
                    <a:lumMod val="25000"/>
                  </a:schemeClr>
                </a:solidFill>
                <a:latin typeface="Lucida Grande" panose="020B0600040502020204" pitchFamily="34" charset="0"/>
                <a:cs typeface="Lucida Grande" panose="020B0600040502020204" pitchFamily="34" charset="0"/>
              </a:rPr>
              <a:t>Colloque étudiant</a:t>
            </a:r>
            <a:r>
              <a:rPr lang="fr-CA" b="0" i="1" dirty="0">
                <a:solidFill>
                  <a:schemeClr val="bg1">
                    <a:lumMod val="25000"/>
                  </a:schemeClr>
                </a:solidFill>
                <a:effectLst/>
                <a:latin typeface="Lucida Grande" panose="020B0600040502020204" pitchFamily="34" charset="0"/>
                <a:cs typeface="Lucida Grande" panose="020B0600040502020204" pitchFamily="34" charset="0"/>
              </a:rPr>
              <a:t>, ateliers-midi…</a:t>
            </a:r>
            <a:r>
              <a:rPr lang="fr-CA" b="0" i="0" dirty="0">
                <a:solidFill>
                  <a:schemeClr val="bg1">
                    <a:lumMod val="25000"/>
                  </a:schemeClr>
                </a:solidFill>
                <a:effectLst/>
                <a:latin typeface="Lucida Grande" panose="020B0600040502020204" pitchFamily="34" charset="0"/>
                <a:cs typeface="Lucida Grande" panose="020B0600040502020204" pitchFamily="34" charset="0"/>
              </a:rPr>
              <a:t>.)</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24" name="ZoneTexte 23">
            <a:extLst>
              <a:ext uri="{FF2B5EF4-FFF2-40B4-BE49-F238E27FC236}">
                <a16:creationId xmlns:a16="http://schemas.microsoft.com/office/drawing/2014/main" id="{5B8A5F74-70BD-E2C0-DFA5-F1207BCCCC25}"/>
              </a:ext>
            </a:extLst>
          </p:cNvPr>
          <p:cNvSpPr txBox="1"/>
          <p:nvPr/>
        </p:nvSpPr>
        <p:spPr>
          <a:xfrm>
            <a:off x="1023039" y="5353899"/>
            <a:ext cx="987136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Favoriser les liens entre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étudiant.es</a:t>
            </a:r>
            <a:r>
              <a:rPr lang="fr-CA" b="0" i="0" dirty="0">
                <a:solidFill>
                  <a:schemeClr val="bg1">
                    <a:lumMod val="25000"/>
                  </a:schemeClr>
                </a:solidFill>
                <a:effectLst/>
                <a:latin typeface="Lucida Grande" panose="020B0600040502020204" pitchFamily="34" charset="0"/>
                <a:cs typeface="Lucida Grande" panose="020B0600040502020204" pitchFamily="34" charset="0"/>
              </a:rPr>
              <a:t> et </a:t>
            </a:r>
            <a:r>
              <a:rPr lang="fr-CA" b="0" i="0" dirty="0" err="1">
                <a:solidFill>
                  <a:schemeClr val="bg1">
                    <a:lumMod val="25000"/>
                  </a:schemeClr>
                </a:solidFill>
                <a:effectLst/>
                <a:latin typeface="Lucida Grande" panose="020B0600040502020204" pitchFamily="34" charset="0"/>
                <a:cs typeface="Lucida Grande" panose="020B0600040502020204" pitchFamily="34" charset="0"/>
              </a:rPr>
              <a:t>chercheur.es</a:t>
            </a:r>
            <a:r>
              <a:rPr lang="fr-CA" b="0" i="0" dirty="0">
                <a:solidFill>
                  <a:schemeClr val="bg1">
                    <a:lumMod val="25000"/>
                  </a:schemeClr>
                </a:solidFill>
                <a:effectLst/>
                <a:latin typeface="Lucida Grande" panose="020B0600040502020204" pitchFamily="34" charset="0"/>
                <a:cs typeface="Lucida Grande" panose="020B0600040502020204" pitchFamily="34" charset="0"/>
              </a:rPr>
              <a:t> </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
        <p:nvSpPr>
          <p:cNvPr id="26" name="ZoneTexte 25">
            <a:extLst>
              <a:ext uri="{FF2B5EF4-FFF2-40B4-BE49-F238E27FC236}">
                <a16:creationId xmlns:a16="http://schemas.microsoft.com/office/drawing/2014/main" id="{6A716684-8390-7845-85CA-A5E1C5FEB15F}"/>
              </a:ext>
            </a:extLst>
          </p:cNvPr>
          <p:cNvSpPr txBox="1"/>
          <p:nvPr/>
        </p:nvSpPr>
        <p:spPr>
          <a:xfrm>
            <a:off x="1036894" y="6004413"/>
            <a:ext cx="9871362" cy="369332"/>
          </a:xfrm>
          <a:prstGeom prst="rect">
            <a:avLst/>
          </a:prstGeom>
          <a:noFill/>
        </p:spPr>
        <p:txBody>
          <a:bodyPr wrap="square">
            <a:spAutoFit/>
          </a:bodyPr>
          <a:lstStyle/>
          <a:p>
            <a:r>
              <a:rPr lang="fr-CA" b="0" i="0" dirty="0">
                <a:solidFill>
                  <a:schemeClr val="bg1">
                    <a:lumMod val="25000"/>
                  </a:schemeClr>
                </a:solidFill>
                <a:effectLst/>
                <a:latin typeface="Lucida Grande" panose="020B0600040502020204" pitchFamily="34" charset="0"/>
                <a:cs typeface="Lucida Grande" panose="020B0600040502020204" pitchFamily="34" charset="0"/>
              </a:rPr>
              <a:t>Contribuer au rayonnement de la recherche à l’ESG (</a:t>
            </a:r>
            <a:r>
              <a:rPr lang="fr-CA" b="0" i="1" dirty="0">
                <a:solidFill>
                  <a:schemeClr val="bg1">
                    <a:lumMod val="25000"/>
                  </a:schemeClr>
                </a:solidFill>
                <a:effectLst/>
                <a:latin typeface="Lucida Grande" panose="020B0600040502020204" pitchFamily="34" charset="0"/>
                <a:cs typeface="Lucida Grande" panose="020B0600040502020204" pitchFamily="34" charset="0"/>
              </a:rPr>
              <a:t>réseaux sociaux, évènements</a:t>
            </a:r>
            <a:r>
              <a:rPr lang="fr-CA" b="0" i="0" dirty="0">
                <a:solidFill>
                  <a:schemeClr val="bg1">
                    <a:lumMod val="25000"/>
                  </a:schemeClr>
                </a:solidFill>
                <a:effectLst/>
                <a:latin typeface="Lucida Grande" panose="020B0600040502020204" pitchFamily="34" charset="0"/>
                <a:cs typeface="Lucida Grande" panose="020B0600040502020204" pitchFamily="34" charset="0"/>
              </a:rPr>
              <a:t>…) </a:t>
            </a:r>
            <a:endParaRPr lang="fr-FR" dirty="0">
              <a:solidFill>
                <a:schemeClr val="bg1">
                  <a:lumMod val="25000"/>
                </a:schemeClr>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77190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E0C50-A4B5-6D2C-7C1D-643B78689C29}"/>
              </a:ext>
            </a:extLst>
          </p:cNvPr>
          <p:cNvSpPr>
            <a:spLocks noGrp="1"/>
          </p:cNvSpPr>
          <p:nvPr>
            <p:ph type="ctrTitle"/>
          </p:nvPr>
        </p:nvSpPr>
        <p:spPr/>
        <p:txBody>
          <a:bodyPr/>
          <a:lstStyle/>
          <a:p>
            <a:r>
              <a:rPr lang="fr-CA" b="1" dirty="0"/>
              <a:t>Vous avez dit bourses?</a:t>
            </a:r>
          </a:p>
        </p:txBody>
      </p:sp>
      <p:sp>
        <p:nvSpPr>
          <p:cNvPr id="3" name="Sous-titre 2">
            <a:extLst>
              <a:ext uri="{FF2B5EF4-FFF2-40B4-BE49-F238E27FC236}">
                <a16:creationId xmlns:a16="http://schemas.microsoft.com/office/drawing/2014/main" id="{D3E134F2-7A9D-B902-13D1-2A0F2E9C5736}"/>
              </a:ext>
            </a:extLst>
          </p:cNvPr>
          <p:cNvSpPr>
            <a:spLocks noGrp="1"/>
          </p:cNvSpPr>
          <p:nvPr>
            <p:ph type="subTitle" idx="1"/>
          </p:nvPr>
        </p:nvSpPr>
        <p:spPr/>
        <p:txBody>
          <a:bodyPr/>
          <a:lstStyle/>
          <a:p>
            <a:pPr marL="342900" indent="-342900">
              <a:buFont typeface="Wingdings" panose="05000000000000000000" pitchFamily="2" charset="2"/>
              <a:buChar char="q"/>
            </a:pPr>
            <a:r>
              <a:rPr lang="fr-CA" dirty="0"/>
              <a:t> Types de bourses et acteurs</a:t>
            </a:r>
          </a:p>
          <a:p>
            <a:pPr marL="342900" indent="-342900">
              <a:buFont typeface="Wingdings" panose="05000000000000000000" pitchFamily="2" charset="2"/>
              <a:buChar char="q"/>
            </a:pPr>
            <a:r>
              <a:rPr lang="fr-CA" dirty="0"/>
              <a:t>Rôles et procédures </a:t>
            </a:r>
          </a:p>
          <a:p>
            <a:pPr marL="342900" indent="-342900">
              <a:buFont typeface="Wingdings" panose="05000000000000000000" pitchFamily="2" charset="2"/>
              <a:buChar char="q"/>
            </a:pPr>
            <a:endParaRPr lang="fr-CA" dirty="0"/>
          </a:p>
          <a:p>
            <a:pPr marL="342900" indent="-342900">
              <a:buFont typeface="Wingdings" panose="05000000000000000000" pitchFamily="2" charset="2"/>
              <a:buChar char="q"/>
            </a:pPr>
            <a:endParaRPr lang="fr-CA" dirty="0"/>
          </a:p>
        </p:txBody>
      </p:sp>
    </p:spTree>
    <p:extLst>
      <p:ext uri="{BB962C8B-B14F-4D97-AF65-F5344CB8AC3E}">
        <p14:creationId xmlns:p14="http://schemas.microsoft.com/office/powerpoint/2010/main" val="3994946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292BDCF-63EB-BBF5-ADFA-FF15A87E2ABB}"/>
              </a:ext>
            </a:extLst>
          </p:cNvPr>
          <p:cNvSpPr txBox="1"/>
          <p:nvPr/>
        </p:nvSpPr>
        <p:spPr>
          <a:xfrm>
            <a:off x="145463" y="592800"/>
            <a:ext cx="11349851" cy="369332"/>
          </a:xfrm>
          <a:prstGeom prst="rect">
            <a:avLst/>
          </a:prstGeom>
          <a:noFill/>
        </p:spPr>
        <p:txBody>
          <a:bodyPr wrap="square">
            <a:spAutoFit/>
          </a:bodyPr>
          <a:lstStyle/>
          <a:p>
            <a:r>
              <a:rPr lang="fr-CA" b="1" i="0" dirty="0" err="1">
                <a:solidFill>
                  <a:srgbClr val="555555"/>
                </a:solidFill>
                <a:effectLst/>
                <a:highlight>
                  <a:srgbClr val="C0C0C0"/>
                </a:highlight>
                <a:latin typeface="Lucida Grande" panose="020B0600040502020204" pitchFamily="34" charset="0"/>
              </a:rPr>
              <a:t>Ambassadeur.rice</a:t>
            </a:r>
            <a:r>
              <a:rPr lang="fr-CA" b="1" i="0" dirty="0">
                <a:solidFill>
                  <a:srgbClr val="555555"/>
                </a:solidFill>
                <a:effectLst/>
                <a:highlight>
                  <a:srgbClr val="C0C0C0"/>
                </a:highlight>
                <a:latin typeface="Lucida Grande" panose="020B0600040502020204" pitchFamily="34" charset="0"/>
              </a:rPr>
              <a:t> de la relève en recherche ESG – Conditions d’admissibilité</a:t>
            </a:r>
            <a:endParaRPr lang="fr-FR" dirty="0">
              <a:highlight>
                <a:srgbClr val="C0C0C0"/>
              </a:highlight>
            </a:endParaRPr>
          </a:p>
        </p:txBody>
      </p:sp>
      <p:sp>
        <p:nvSpPr>
          <p:cNvPr id="9" name="ZoneTexte 8">
            <a:extLst>
              <a:ext uri="{FF2B5EF4-FFF2-40B4-BE49-F238E27FC236}">
                <a16:creationId xmlns:a16="http://schemas.microsoft.com/office/drawing/2014/main" id="{942A396E-E36E-79EA-3B80-A9F41EC0FF6F}"/>
              </a:ext>
            </a:extLst>
          </p:cNvPr>
          <p:cNvSpPr txBox="1"/>
          <p:nvPr/>
        </p:nvSpPr>
        <p:spPr>
          <a:xfrm>
            <a:off x="9802147" y="2325479"/>
            <a:ext cx="2352015" cy="754053"/>
          </a:xfrm>
          <a:prstGeom prst="rect">
            <a:avLst/>
          </a:prstGeom>
          <a:noFill/>
        </p:spPr>
        <p:txBody>
          <a:bodyPr wrap="square">
            <a:spAutoFit/>
          </a:bodyPr>
          <a:lstStyle/>
          <a:p>
            <a:pPr algn="r"/>
            <a:r>
              <a:rPr lang="fr-CA" sz="1500" b="1" i="0" dirty="0">
                <a:solidFill>
                  <a:srgbClr val="555555"/>
                </a:solidFill>
                <a:effectLst/>
                <a:latin typeface="Lato" panose="020F0502020204030203" pitchFamily="34" charset="0"/>
                <a:ea typeface="Lato" panose="020F0502020204030203" pitchFamily="34" charset="0"/>
                <a:cs typeface="Lato" panose="020F0502020204030203" pitchFamily="34" charset="0"/>
              </a:rPr>
              <a:t>Ambassadrice</a:t>
            </a:r>
            <a:r>
              <a:rPr lang="fr-CA" sz="1500" b="1" dirty="0">
                <a:solidFill>
                  <a:srgbClr val="555555"/>
                </a:solidFill>
                <a:latin typeface="Lato" panose="020F0502020204030203" pitchFamily="34" charset="0"/>
                <a:ea typeface="Lato" panose="020F0502020204030203" pitchFamily="34" charset="0"/>
                <a:cs typeface="Lato" panose="020F0502020204030203" pitchFamily="34" charset="0"/>
              </a:rPr>
              <a:t> 2025</a:t>
            </a:r>
          </a:p>
          <a:p>
            <a:pPr algn="r"/>
            <a:r>
              <a:rPr lang="fr-CA" sz="1400" i="0" dirty="0">
                <a:solidFill>
                  <a:srgbClr val="555555"/>
                </a:solidFill>
                <a:effectLst/>
                <a:latin typeface="Lato" panose="020F0502020204030203" pitchFamily="34" charset="0"/>
                <a:ea typeface="Lato" panose="020F0502020204030203" pitchFamily="34" charset="0"/>
                <a:cs typeface="Lato" panose="020F0502020204030203" pitchFamily="34" charset="0"/>
              </a:rPr>
              <a:t>Jessica Ouellet</a:t>
            </a:r>
            <a:endParaRPr lang="fr-CA" sz="1400" dirty="0">
              <a:solidFill>
                <a:srgbClr val="555555"/>
              </a:solidFill>
              <a:latin typeface="Lato" panose="020F0502020204030203" pitchFamily="34" charset="0"/>
              <a:ea typeface="Lato" panose="020F0502020204030203" pitchFamily="34" charset="0"/>
              <a:cs typeface="Lato" panose="020F0502020204030203" pitchFamily="34" charset="0"/>
            </a:endParaRPr>
          </a:p>
          <a:p>
            <a:pPr algn="r"/>
            <a:r>
              <a:rPr lang="fr-CA" sz="1400" i="0" dirty="0">
                <a:solidFill>
                  <a:srgbClr val="555555"/>
                </a:solidFill>
                <a:effectLst/>
                <a:latin typeface="Lato" panose="020F0502020204030203" pitchFamily="34" charset="0"/>
                <a:ea typeface="Lato" panose="020F0502020204030203" pitchFamily="34" charset="0"/>
                <a:cs typeface="Lato" panose="020F0502020204030203" pitchFamily="34" charset="0"/>
              </a:rPr>
              <a:t>Doctorat en administration</a:t>
            </a:r>
            <a:endParaRPr lang="fr-CA" sz="1400" i="1" dirty="0">
              <a:solidFill>
                <a:srgbClr val="555555"/>
              </a:solidFill>
              <a:effectLst/>
              <a:latin typeface="Lato" panose="020F0502020204030203" pitchFamily="34" charset="0"/>
              <a:ea typeface="Lato" panose="020F0502020204030203" pitchFamily="34" charset="0"/>
              <a:cs typeface="Lato" panose="020F0502020204030203" pitchFamily="34" charset="0"/>
            </a:endParaRPr>
          </a:p>
        </p:txBody>
      </p:sp>
      <p:pic>
        <p:nvPicPr>
          <p:cNvPr id="13" name="Image 12">
            <a:extLst>
              <a:ext uri="{FF2B5EF4-FFF2-40B4-BE49-F238E27FC236}">
                <a16:creationId xmlns:a16="http://schemas.microsoft.com/office/drawing/2014/main" id="{613E8B71-513E-8D84-64D1-8DF23AD98711}"/>
              </a:ext>
            </a:extLst>
          </p:cNvPr>
          <p:cNvPicPr>
            <a:picLocks noChangeAspect="1"/>
          </p:cNvPicPr>
          <p:nvPr/>
        </p:nvPicPr>
        <p:blipFill>
          <a:blip r:embed="rId3">
            <a:duotone>
              <a:schemeClr val="bg2">
                <a:shade val="45000"/>
                <a:satMod val="135000"/>
              </a:schemeClr>
              <a:prstClr val="white"/>
            </a:duotone>
            <a:alphaModFix amt="50000"/>
          </a:blip>
          <a:stretch>
            <a:fillRect/>
          </a:stretch>
        </p:blipFill>
        <p:spPr>
          <a:xfrm>
            <a:off x="9739087" y="6318876"/>
            <a:ext cx="2077073" cy="381000"/>
          </a:xfrm>
          <a:prstGeom prst="rect">
            <a:avLst/>
          </a:prstGeom>
        </p:spPr>
      </p:pic>
      <p:sp>
        <p:nvSpPr>
          <p:cNvPr id="7" name="ZoneTexte 6">
            <a:extLst>
              <a:ext uri="{FF2B5EF4-FFF2-40B4-BE49-F238E27FC236}">
                <a16:creationId xmlns:a16="http://schemas.microsoft.com/office/drawing/2014/main" id="{6A0AD9B3-5CB4-FA80-11F9-FFA78683A5CF}"/>
              </a:ext>
            </a:extLst>
          </p:cNvPr>
          <p:cNvSpPr txBox="1"/>
          <p:nvPr/>
        </p:nvSpPr>
        <p:spPr>
          <a:xfrm>
            <a:off x="100898" y="1601386"/>
            <a:ext cx="6872074" cy="4801314"/>
          </a:xfrm>
          <a:prstGeom prst="rect">
            <a:avLst/>
          </a:prstGeom>
          <a:noFill/>
        </p:spPr>
        <p:txBody>
          <a:bodyPr wrap="square">
            <a:spAutoFit/>
          </a:bodyPr>
          <a:lstStyle/>
          <a:p>
            <a:r>
              <a:rPr lang="fr-CA" b="1" i="0" dirty="0">
                <a:solidFill>
                  <a:srgbClr val="555555"/>
                </a:solidFill>
                <a:effectLst/>
                <a:latin typeface="Lucida Grande" panose="020B0600040502020204" pitchFamily="34" charset="0"/>
              </a:rPr>
              <a:t>Conditions d’admissibilité :</a:t>
            </a:r>
          </a:p>
          <a:p>
            <a:endParaRPr lang="fr-CA" b="1" i="0" dirty="0">
              <a:solidFill>
                <a:srgbClr val="555555"/>
              </a:solidFill>
              <a:effectLst/>
              <a:latin typeface="Lucida Grande" panose="020B0600040502020204" pitchFamily="34" charset="0"/>
            </a:endParaRPr>
          </a:p>
          <a:p>
            <a:br>
              <a:rPr lang="fr-CA" i="0" dirty="0">
                <a:solidFill>
                  <a:srgbClr val="555555"/>
                </a:solidFill>
                <a:effectLst/>
                <a:latin typeface="Lucida Grande" panose="020B0600040502020204" pitchFamily="34" charset="0"/>
              </a:rPr>
            </a:br>
            <a:r>
              <a:rPr lang="fr-CA" i="0" dirty="0">
                <a:solidFill>
                  <a:srgbClr val="555555"/>
                </a:solidFill>
                <a:effectLst/>
                <a:latin typeface="Lucida Grande" panose="020B0600040502020204" pitchFamily="34" charset="0"/>
              </a:rPr>
              <a:t>- Être </a:t>
            </a:r>
            <a:r>
              <a:rPr lang="fr-CA" i="0" dirty="0" err="1">
                <a:solidFill>
                  <a:srgbClr val="555555"/>
                </a:solidFill>
                <a:effectLst/>
                <a:latin typeface="Lucida Grande" panose="020B0600040502020204" pitchFamily="34" charset="0"/>
              </a:rPr>
              <a:t>inscrit.e</a:t>
            </a:r>
            <a:r>
              <a:rPr lang="fr-CA" i="0" dirty="0">
                <a:solidFill>
                  <a:srgbClr val="555555"/>
                </a:solidFill>
                <a:effectLst/>
                <a:latin typeface="Lucida Grande" panose="020B0600040502020204" pitchFamily="34" charset="0"/>
              </a:rPr>
              <a:t> à temps complet dans un programme de </a:t>
            </a:r>
            <a:r>
              <a:rPr lang="fr-CA" b="1" i="0" dirty="0">
                <a:solidFill>
                  <a:srgbClr val="555555"/>
                </a:solidFill>
                <a:effectLst/>
                <a:latin typeface="Lucida Grande" panose="020B0600040502020204" pitchFamily="34" charset="0"/>
              </a:rPr>
              <a:t>doctorat – maîtrise </a:t>
            </a:r>
            <a:r>
              <a:rPr lang="fr-CA" b="1" dirty="0">
                <a:solidFill>
                  <a:srgbClr val="555555"/>
                </a:solidFill>
                <a:latin typeface="Lucida Grande" panose="020B0600040502020204" pitchFamily="34" charset="0"/>
              </a:rPr>
              <a:t>profil mémoire </a:t>
            </a:r>
            <a:r>
              <a:rPr lang="fr-CA" i="0" dirty="0">
                <a:solidFill>
                  <a:srgbClr val="555555"/>
                </a:solidFill>
                <a:effectLst/>
                <a:latin typeface="Lucida Grande" panose="020B0600040502020204" pitchFamily="34" charset="0"/>
              </a:rPr>
              <a:t>de l'ESG UQAM</a:t>
            </a:r>
          </a:p>
          <a:p>
            <a:endParaRPr lang="fr-CA" i="0" dirty="0">
              <a:solidFill>
                <a:srgbClr val="555555"/>
              </a:solidFill>
              <a:effectLst/>
              <a:latin typeface="Lucida Grande" panose="020B0600040502020204" pitchFamily="34" charset="0"/>
            </a:endParaRPr>
          </a:p>
          <a:p>
            <a:br>
              <a:rPr lang="fr-CA" i="0" dirty="0">
                <a:solidFill>
                  <a:srgbClr val="555555"/>
                </a:solidFill>
                <a:effectLst/>
                <a:latin typeface="Lucida Grande" panose="020B0600040502020204" pitchFamily="34" charset="0"/>
              </a:rPr>
            </a:br>
            <a:r>
              <a:rPr lang="fr-CA" i="0" dirty="0">
                <a:solidFill>
                  <a:srgbClr val="555555"/>
                </a:solidFill>
                <a:effectLst/>
                <a:latin typeface="Lucida Grande" panose="020B0600040502020204" pitchFamily="34" charset="0"/>
              </a:rPr>
              <a:t>- Avoir réussi l'examen de synthèse, doctoral (</a:t>
            </a:r>
            <a:r>
              <a:rPr lang="fr-CA" i="1" dirty="0">
                <a:solidFill>
                  <a:srgbClr val="555555"/>
                </a:solidFill>
                <a:effectLst/>
                <a:latin typeface="Lucida Grande" panose="020B0600040502020204" pitchFamily="34" charset="0"/>
              </a:rPr>
              <a:t>selon le programme</a:t>
            </a:r>
            <a:r>
              <a:rPr lang="fr-CA" i="0" dirty="0">
                <a:solidFill>
                  <a:srgbClr val="555555"/>
                </a:solidFill>
                <a:effectLst/>
                <a:latin typeface="Lucida Grande" panose="020B0600040502020204" pitchFamily="34" charset="0"/>
              </a:rPr>
              <a:t>)</a:t>
            </a:r>
          </a:p>
          <a:p>
            <a:endParaRPr lang="fr-CA" i="0" dirty="0">
              <a:solidFill>
                <a:srgbClr val="555555"/>
              </a:solidFill>
              <a:effectLst/>
              <a:latin typeface="Lucida Grande" panose="020B0600040502020204" pitchFamily="34" charset="0"/>
            </a:endParaRPr>
          </a:p>
          <a:p>
            <a:br>
              <a:rPr lang="fr-CA" i="0" dirty="0">
                <a:solidFill>
                  <a:srgbClr val="555555"/>
                </a:solidFill>
                <a:effectLst/>
                <a:latin typeface="Lucida Grande" panose="020B0600040502020204" pitchFamily="34" charset="0"/>
              </a:rPr>
            </a:br>
            <a:r>
              <a:rPr lang="fr-CA" i="0" dirty="0">
                <a:solidFill>
                  <a:srgbClr val="555555"/>
                </a:solidFill>
                <a:effectLst/>
                <a:latin typeface="Lucida Grande" panose="020B0600040502020204" pitchFamily="34" charset="0"/>
              </a:rPr>
              <a:t>- Avoir une moyenne de 3,5/4,3</a:t>
            </a:r>
          </a:p>
          <a:p>
            <a:endParaRPr lang="fr-CA" i="0" dirty="0">
              <a:solidFill>
                <a:srgbClr val="555555"/>
              </a:solidFill>
              <a:effectLst/>
              <a:latin typeface="Lucida Grande" panose="020B0600040502020204" pitchFamily="34" charset="0"/>
            </a:endParaRPr>
          </a:p>
          <a:p>
            <a:br>
              <a:rPr lang="fr-CA" i="0" dirty="0">
                <a:solidFill>
                  <a:srgbClr val="555555"/>
                </a:solidFill>
                <a:effectLst/>
                <a:latin typeface="Lucida Grande" panose="020B0600040502020204" pitchFamily="34" charset="0"/>
              </a:rPr>
            </a:br>
            <a:r>
              <a:rPr lang="fr-CA" i="0" dirty="0">
                <a:solidFill>
                  <a:srgbClr val="555555"/>
                </a:solidFill>
                <a:effectLst/>
                <a:latin typeface="Lucida Grande" panose="020B0600040502020204" pitchFamily="34" charset="0"/>
              </a:rPr>
              <a:t>- Avoir </a:t>
            </a:r>
            <a:r>
              <a:rPr lang="fr-CA" b="1" dirty="0">
                <a:solidFill>
                  <a:srgbClr val="555555"/>
                </a:solidFill>
                <a:effectLst/>
                <a:latin typeface="Lucida Grande" panose="020B0600040502020204" pitchFamily="34" charset="0"/>
              </a:rPr>
              <a:t>au moins trois sessions </a:t>
            </a:r>
            <a:r>
              <a:rPr lang="fr-CA" i="0" dirty="0">
                <a:solidFill>
                  <a:srgbClr val="555555"/>
                </a:solidFill>
                <a:effectLst/>
                <a:latin typeface="Lucida Grande" panose="020B0600040502020204" pitchFamily="34" charset="0"/>
              </a:rPr>
              <a:t>à compléter dans le programme d'étude en cours à l’hiver 2026 (</a:t>
            </a:r>
            <a:r>
              <a:rPr lang="fr-CA" i="1" dirty="0">
                <a:solidFill>
                  <a:srgbClr val="555555"/>
                </a:solidFill>
                <a:effectLst/>
                <a:latin typeface="Lucida Grande" panose="020B0600040502020204" pitchFamily="34" charset="0"/>
              </a:rPr>
              <a:t>été 2026, automne 2026, hiver 2027</a:t>
            </a:r>
            <a:r>
              <a:rPr lang="fr-CA" i="0" dirty="0">
                <a:solidFill>
                  <a:srgbClr val="555555"/>
                </a:solidFill>
                <a:effectLst/>
                <a:latin typeface="Lucida Grande" panose="020B0600040502020204" pitchFamily="34" charset="0"/>
              </a:rPr>
              <a:t>)</a:t>
            </a:r>
            <a:endParaRPr lang="fr-CA" sz="1600" i="1" dirty="0">
              <a:solidFill>
                <a:srgbClr val="555555"/>
              </a:solidFill>
              <a:effectLst/>
              <a:latin typeface="Lucida Grande" panose="020B0600040502020204" pitchFamily="34" charset="0"/>
            </a:endParaRPr>
          </a:p>
        </p:txBody>
      </p:sp>
      <p:pic>
        <p:nvPicPr>
          <p:cNvPr id="4" name="Image 3">
            <a:extLst>
              <a:ext uri="{FF2B5EF4-FFF2-40B4-BE49-F238E27FC236}">
                <a16:creationId xmlns:a16="http://schemas.microsoft.com/office/drawing/2014/main" id="{6F67E001-3DDC-D3A8-41D3-07AC958C2A3F}"/>
              </a:ext>
            </a:extLst>
          </p:cNvPr>
          <p:cNvPicPr>
            <a:picLocks noChangeAspect="1"/>
          </p:cNvPicPr>
          <p:nvPr/>
        </p:nvPicPr>
        <p:blipFill>
          <a:blip r:embed="rId4"/>
          <a:stretch>
            <a:fillRect/>
          </a:stretch>
        </p:blipFill>
        <p:spPr>
          <a:xfrm>
            <a:off x="6889053" y="3069022"/>
            <a:ext cx="5202049" cy="3714588"/>
          </a:xfrm>
          <a:prstGeom prst="rect">
            <a:avLst/>
          </a:prstGeom>
        </p:spPr>
      </p:pic>
    </p:spTree>
    <p:extLst>
      <p:ext uri="{BB962C8B-B14F-4D97-AF65-F5344CB8AC3E}">
        <p14:creationId xmlns:p14="http://schemas.microsoft.com/office/powerpoint/2010/main" val="3441169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83A4-D3C9-0C4B-A887-39CA6D60E7E4}"/>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72762557-EF91-F64F-B5B3-1E2451E6CFBC}"/>
              </a:ext>
            </a:extLst>
          </p:cNvPr>
          <p:cNvPicPr>
            <a:picLocks noChangeAspect="1"/>
          </p:cNvPicPr>
          <p:nvPr/>
        </p:nvPicPr>
        <p:blipFill>
          <a:blip r:embed="rId3"/>
          <a:stretch>
            <a:fillRect/>
          </a:stretch>
        </p:blipFill>
        <p:spPr>
          <a:xfrm>
            <a:off x="9551182" y="6182229"/>
            <a:ext cx="2208377" cy="369332"/>
          </a:xfrm>
          <a:prstGeom prst="rect">
            <a:avLst/>
          </a:prstGeom>
        </p:spPr>
      </p:pic>
      <p:sp>
        <p:nvSpPr>
          <p:cNvPr id="5" name="ZoneTexte 4">
            <a:extLst>
              <a:ext uri="{FF2B5EF4-FFF2-40B4-BE49-F238E27FC236}">
                <a16:creationId xmlns:a16="http://schemas.microsoft.com/office/drawing/2014/main" id="{5274D5B4-F294-4242-A4D6-922FA6231CF7}"/>
              </a:ext>
            </a:extLst>
          </p:cNvPr>
          <p:cNvSpPr txBox="1"/>
          <p:nvPr/>
        </p:nvSpPr>
        <p:spPr>
          <a:xfrm>
            <a:off x="0" y="2730585"/>
            <a:ext cx="12192000" cy="1569660"/>
          </a:xfrm>
          <a:prstGeom prst="rect">
            <a:avLst/>
          </a:prstGeom>
          <a:noFill/>
        </p:spPr>
        <p:txBody>
          <a:bodyPr wrap="square" rtlCol="0">
            <a:spAutoFit/>
          </a:bodyPr>
          <a:lstStyle/>
          <a:p>
            <a:pPr algn="ctr"/>
            <a:r>
              <a:rPr lang="fr-FR" sz="4000" b="1" dirty="0">
                <a:solidFill>
                  <a:schemeClr val="bg1"/>
                </a:solidFill>
              </a:rPr>
              <a:t>Financez vos études aux cycles supérieurs</a:t>
            </a:r>
          </a:p>
          <a:p>
            <a:pPr algn="ctr"/>
            <a:r>
              <a:rPr lang="fr-FR" sz="2800" b="1" dirty="0">
                <a:solidFill>
                  <a:schemeClr val="bg1"/>
                </a:solidFill>
              </a:rPr>
              <a:t>Bourses d’excellence gouvernementales</a:t>
            </a:r>
          </a:p>
          <a:p>
            <a:pPr algn="ctr"/>
            <a:r>
              <a:rPr lang="fr-FR" sz="2800" b="1" dirty="0">
                <a:solidFill>
                  <a:schemeClr val="bg1"/>
                </a:solidFill>
              </a:rPr>
              <a:t>Bourses de stages de recherche</a:t>
            </a:r>
          </a:p>
        </p:txBody>
      </p:sp>
    </p:spTree>
    <p:extLst>
      <p:ext uri="{BB962C8B-B14F-4D97-AF65-F5344CB8AC3E}">
        <p14:creationId xmlns:p14="http://schemas.microsoft.com/office/powerpoint/2010/main" val="1416854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32F6E319-5BAC-FF72-CC9E-6A0598F7D0D6}"/>
              </a:ext>
            </a:extLst>
          </p:cNvPr>
          <p:cNvCxnSpPr>
            <a:cxnSpLocks/>
          </p:cNvCxnSpPr>
          <p:nvPr/>
        </p:nvCxnSpPr>
        <p:spPr>
          <a:xfrm>
            <a:off x="3047999" y="757341"/>
            <a:ext cx="5327920" cy="0"/>
          </a:xfrm>
          <a:prstGeom prst="line">
            <a:avLst/>
          </a:prstGeom>
          <a:ln w="57150" cap="rnd">
            <a:solidFill>
              <a:srgbClr val="EA2C2A"/>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390A96E5-9AC9-7B88-ABF0-469D3A79906D}"/>
              </a:ext>
            </a:extLst>
          </p:cNvPr>
          <p:cNvSpPr txBox="1">
            <a:spLocks/>
          </p:cNvSpPr>
          <p:nvPr>
            <p:custDataLst>
              <p:tags r:id="rId1"/>
            </p:custDataLst>
          </p:nvPr>
        </p:nvSpPr>
        <p:spPr>
          <a:xfrm>
            <a:off x="218235" y="230523"/>
            <a:ext cx="11259062" cy="836712"/>
          </a:xfrm>
          <a:prstGeom prst="rect">
            <a:avLst/>
          </a:prstGeom>
        </p:spPr>
        <p:txBody>
          <a:bodyPr t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b="1" dirty="0">
              <a:latin typeface="Noah"/>
            </a:endParaRPr>
          </a:p>
        </p:txBody>
      </p:sp>
      <p:sp>
        <p:nvSpPr>
          <p:cNvPr id="18" name="ZoneTexte 17">
            <a:extLst>
              <a:ext uri="{FF2B5EF4-FFF2-40B4-BE49-F238E27FC236}">
                <a16:creationId xmlns:a16="http://schemas.microsoft.com/office/drawing/2014/main" id="{529994CC-5466-19EC-5469-463D60130CDF}"/>
              </a:ext>
            </a:extLst>
          </p:cNvPr>
          <p:cNvSpPr txBox="1"/>
          <p:nvPr/>
        </p:nvSpPr>
        <p:spPr>
          <a:xfrm>
            <a:off x="2949677" y="757341"/>
            <a:ext cx="5555226" cy="646331"/>
          </a:xfrm>
          <a:prstGeom prst="rect">
            <a:avLst/>
          </a:prstGeom>
          <a:noFill/>
        </p:spPr>
        <p:txBody>
          <a:bodyPr wrap="square">
            <a:spAutoFit/>
          </a:bodyPr>
          <a:lstStyle/>
          <a:p>
            <a:r>
              <a:rPr lang="fr-CA" dirty="0">
                <a:sym typeface="Wingdings" panose="05000000000000000000" pitchFamily="2" charset="2"/>
              </a:rPr>
              <a:t> </a:t>
            </a:r>
            <a:r>
              <a:rPr lang="fr-CA" dirty="0">
                <a:solidFill>
                  <a:srgbClr val="EB2C2B"/>
                </a:solidFill>
                <a:hlinkClick r:id="rId4">
                  <a:extLst>
                    <a:ext uri="{A12FA001-AC4F-418D-AE19-62706E023703}">
                      <ahyp:hlinkClr xmlns:ahyp="http://schemas.microsoft.com/office/drawing/2018/hyperlinkcolor" val="tx"/>
                    </a:ext>
                  </a:extLst>
                </a:hlinkClick>
              </a:rPr>
              <a:t>https://esg.uqam.ca/larecherche/financez-vos-etudes/</a:t>
            </a:r>
            <a:r>
              <a:rPr lang="fr-CA" dirty="0">
                <a:solidFill>
                  <a:srgbClr val="EB2C2B"/>
                </a:solidFill>
              </a:rPr>
              <a:t> </a:t>
            </a:r>
          </a:p>
        </p:txBody>
      </p:sp>
      <p:sp>
        <p:nvSpPr>
          <p:cNvPr id="21" name="Flèche : droite 20">
            <a:extLst>
              <a:ext uri="{FF2B5EF4-FFF2-40B4-BE49-F238E27FC236}">
                <a16:creationId xmlns:a16="http://schemas.microsoft.com/office/drawing/2014/main" id="{713AA415-868F-F202-8C27-AA872328B70C}"/>
              </a:ext>
            </a:extLst>
          </p:cNvPr>
          <p:cNvSpPr/>
          <p:nvPr/>
        </p:nvSpPr>
        <p:spPr>
          <a:xfrm>
            <a:off x="2648606" y="5893474"/>
            <a:ext cx="231228" cy="237598"/>
          </a:xfrm>
          <a:prstGeom prst="rightArrow">
            <a:avLst/>
          </a:prstGeom>
          <a:solidFill>
            <a:srgbClr val="EB2C2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D4FB2F73-7782-4C3C-D547-0DC341B42166}"/>
              </a:ext>
            </a:extLst>
          </p:cNvPr>
          <p:cNvSpPr txBox="1"/>
          <p:nvPr>
            <p:custDataLst>
              <p:tags r:id="rId2"/>
            </p:custDataLst>
          </p:nvPr>
        </p:nvSpPr>
        <p:spPr>
          <a:xfrm>
            <a:off x="776960" y="5579549"/>
            <a:ext cx="1765738" cy="923330"/>
          </a:xfrm>
          <a:prstGeom prst="rect">
            <a:avLst/>
          </a:prstGeom>
          <a:solidFill>
            <a:srgbClr val="EB2C2B"/>
          </a:solidFill>
        </p:spPr>
        <p:txBody>
          <a:bodyPr wrap="square" rtlCol="0">
            <a:spAutoFit/>
          </a:bodyPr>
          <a:lstStyle/>
          <a:p>
            <a:pPr algn="r">
              <a:spcAft>
                <a:spcPts val="1200"/>
              </a:spcAft>
            </a:pPr>
            <a:r>
              <a:rPr lang="fr-CA" dirty="0">
                <a:latin typeface="Calibri" panose="020F0502020204030204" pitchFamily="34" charset="0"/>
                <a:cs typeface="Calibri" panose="020F0502020204030204" pitchFamily="34" charset="0"/>
              </a:rPr>
              <a:t>Plus d’information ici!</a:t>
            </a:r>
          </a:p>
        </p:txBody>
      </p:sp>
      <p:pic>
        <p:nvPicPr>
          <p:cNvPr id="7" name="Image 6">
            <a:extLst>
              <a:ext uri="{FF2B5EF4-FFF2-40B4-BE49-F238E27FC236}">
                <a16:creationId xmlns:a16="http://schemas.microsoft.com/office/drawing/2014/main" id="{78D70166-9B87-FC67-DD6B-866606A9E423}"/>
              </a:ext>
            </a:extLst>
          </p:cNvPr>
          <p:cNvPicPr>
            <a:picLocks noChangeAspect="1"/>
          </p:cNvPicPr>
          <p:nvPr/>
        </p:nvPicPr>
        <p:blipFill>
          <a:blip r:embed="rId5"/>
          <a:srcRect t="9175" b="3431"/>
          <a:stretch/>
        </p:blipFill>
        <p:spPr>
          <a:xfrm>
            <a:off x="3048000" y="2091785"/>
            <a:ext cx="6653049" cy="4599166"/>
          </a:xfrm>
          <a:prstGeom prst="rect">
            <a:avLst/>
          </a:prstGeom>
        </p:spPr>
      </p:pic>
      <p:sp>
        <p:nvSpPr>
          <p:cNvPr id="8" name="Rectangle 7">
            <a:extLst>
              <a:ext uri="{FF2B5EF4-FFF2-40B4-BE49-F238E27FC236}">
                <a16:creationId xmlns:a16="http://schemas.microsoft.com/office/drawing/2014/main" id="{5097FB23-7870-04A1-6208-D14F1F6DCC3B}"/>
              </a:ext>
            </a:extLst>
          </p:cNvPr>
          <p:cNvSpPr/>
          <p:nvPr/>
        </p:nvSpPr>
        <p:spPr>
          <a:xfrm>
            <a:off x="3047999" y="5633545"/>
            <a:ext cx="6660000" cy="684000"/>
          </a:xfrm>
          <a:prstGeom prst="rect">
            <a:avLst/>
          </a:prstGeom>
          <a:noFill/>
          <a:ln w="57150">
            <a:solidFill>
              <a:srgbClr val="EB2C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6931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F7BD17-08BE-C525-257A-B495E21F1103}"/>
              </a:ext>
            </a:extLst>
          </p:cNvPr>
          <p:cNvSpPr/>
          <p:nvPr/>
        </p:nvSpPr>
        <p:spPr>
          <a:xfrm>
            <a:off x="0" y="0"/>
            <a:ext cx="12192000" cy="1314241"/>
          </a:xfrm>
          <a:prstGeom prst="rect">
            <a:avLst/>
          </a:prstGeom>
          <a:solidFill>
            <a:srgbClr val="E8E8E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D768BF3F-28E4-8AFB-6BDB-8B7D2A9D5109}"/>
              </a:ext>
            </a:extLst>
          </p:cNvPr>
          <p:cNvSpPr txBox="1"/>
          <p:nvPr/>
        </p:nvSpPr>
        <p:spPr>
          <a:xfrm>
            <a:off x="1032357" y="2260810"/>
            <a:ext cx="11374675" cy="6052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000000"/>
                </a:solidFill>
                <a:effectLst/>
                <a:uLnTx/>
                <a:uFillTx/>
                <a:latin typeface="Lab Grotesque" pitchFamily="2" charset="0"/>
                <a:ea typeface="+mn-ea"/>
                <a:cs typeface="+mn-cs"/>
              </a:rPr>
              <a:t>Service d’accompagnement de l’ESG - Préparation de demandes de bourses</a:t>
            </a:r>
          </a:p>
        </p:txBody>
      </p:sp>
      <p:sp>
        <p:nvSpPr>
          <p:cNvPr id="2" name="Text Placeholder 3">
            <a:extLst>
              <a:ext uri="{FF2B5EF4-FFF2-40B4-BE49-F238E27FC236}">
                <a16:creationId xmlns:a16="http://schemas.microsoft.com/office/drawing/2014/main" id="{390A96E5-9AC9-7B88-ABF0-469D3A79906D}"/>
              </a:ext>
            </a:extLst>
          </p:cNvPr>
          <p:cNvSpPr txBox="1">
            <a:spLocks/>
          </p:cNvSpPr>
          <p:nvPr>
            <p:custDataLst>
              <p:tags r:id="rId1"/>
            </p:custDataLst>
          </p:nvPr>
        </p:nvSpPr>
        <p:spPr>
          <a:xfrm>
            <a:off x="218235" y="230523"/>
            <a:ext cx="10113434" cy="836712"/>
          </a:xfrm>
          <a:prstGeom prst="rect">
            <a:avLst/>
          </a:prstGeom>
        </p:spPr>
        <p:txBody>
          <a:bodyPr t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latin typeface="Calibri" panose="020F0502020204030204" pitchFamily="34" charset="0"/>
                <a:ea typeface="Calibri" panose="020F0502020204030204" pitchFamily="34" charset="0"/>
                <a:cs typeface="Times New Roman" panose="02020603050405020304" pitchFamily="18" charset="0"/>
              </a:rPr>
              <a:t>RESSOURCES OFFERTES</a:t>
            </a:r>
            <a:br>
              <a:rPr lang="fr-FR" sz="2400" b="1" dirty="0">
                <a:latin typeface="Calibri" panose="020F0502020204030204" pitchFamily="34" charset="0"/>
                <a:ea typeface="Calibri" panose="020F0502020204030204" pitchFamily="34" charset="0"/>
                <a:cs typeface="Times New Roman" panose="02020603050405020304" pitchFamily="18" charset="0"/>
              </a:rPr>
            </a:br>
            <a:r>
              <a:rPr lang="fr-FR" sz="2400" b="1" dirty="0">
                <a:latin typeface="Calibri" panose="020F0502020204030204" pitchFamily="34" charset="0"/>
                <a:ea typeface="Calibri" panose="020F0502020204030204" pitchFamily="34" charset="0"/>
                <a:cs typeface="Times New Roman" panose="02020603050405020304" pitchFamily="18" charset="0"/>
              </a:rPr>
              <a:t>Programmes de bourses des organismes subventionnaires (CRSH|FRQSC)</a:t>
            </a:r>
            <a:endParaRPr lang="fr-FR" b="1" dirty="0">
              <a:latin typeface="Noah"/>
            </a:endParaRPr>
          </a:p>
        </p:txBody>
      </p:sp>
      <p:sp>
        <p:nvSpPr>
          <p:cNvPr id="5" name="ZoneTexte 4">
            <a:extLst>
              <a:ext uri="{FF2B5EF4-FFF2-40B4-BE49-F238E27FC236}">
                <a16:creationId xmlns:a16="http://schemas.microsoft.com/office/drawing/2014/main" id="{0278231D-932C-BE20-FA31-A6463A91653B}"/>
              </a:ext>
            </a:extLst>
          </p:cNvPr>
          <p:cNvSpPr txBox="1"/>
          <p:nvPr/>
        </p:nvSpPr>
        <p:spPr>
          <a:xfrm>
            <a:off x="1036787" y="2789160"/>
            <a:ext cx="7684445" cy="338554"/>
          </a:xfrm>
          <a:prstGeom prst="rect">
            <a:avLst/>
          </a:prstGeom>
          <a:noFill/>
        </p:spPr>
        <p:txBody>
          <a:bodyPr wrap="square">
            <a:spAutoFit/>
          </a:bodyPr>
          <a:lstStyle/>
          <a:p>
            <a:pPr algn="l"/>
            <a:r>
              <a:rPr lang="fr-FR" sz="1600" b="1" dirty="0">
                <a:solidFill>
                  <a:srgbClr val="FF0000"/>
                </a:solidFill>
                <a:effectLst/>
                <a:latin typeface="Noah"/>
              </a:rPr>
              <a:t>Relecture et encadrement personnalisé – bourses gouvernementales de 2</a:t>
            </a:r>
            <a:r>
              <a:rPr lang="fr-FR" sz="1600" b="1" baseline="30000" dirty="0">
                <a:solidFill>
                  <a:srgbClr val="FF0000"/>
                </a:solidFill>
                <a:effectLst/>
                <a:latin typeface="Noah"/>
              </a:rPr>
              <a:t>e</a:t>
            </a:r>
            <a:r>
              <a:rPr lang="fr-FR" sz="1600" b="1" dirty="0">
                <a:solidFill>
                  <a:srgbClr val="FF0000"/>
                </a:solidFill>
                <a:effectLst/>
                <a:latin typeface="Noah"/>
              </a:rPr>
              <a:t> et 3</a:t>
            </a:r>
            <a:r>
              <a:rPr lang="fr-FR" sz="1600" b="1" baseline="30000" dirty="0">
                <a:solidFill>
                  <a:srgbClr val="FF0000"/>
                </a:solidFill>
                <a:effectLst/>
                <a:latin typeface="Noah"/>
              </a:rPr>
              <a:t>e</a:t>
            </a:r>
            <a:r>
              <a:rPr lang="fr-FR" sz="1600" b="1" dirty="0">
                <a:solidFill>
                  <a:srgbClr val="FF0000"/>
                </a:solidFill>
                <a:effectLst/>
                <a:latin typeface="Noah"/>
              </a:rPr>
              <a:t> cycles</a:t>
            </a:r>
          </a:p>
        </p:txBody>
      </p:sp>
      <p:sp>
        <p:nvSpPr>
          <p:cNvPr id="6" name="ZoneTexte 5">
            <a:extLst>
              <a:ext uri="{FF2B5EF4-FFF2-40B4-BE49-F238E27FC236}">
                <a16:creationId xmlns:a16="http://schemas.microsoft.com/office/drawing/2014/main" id="{54FDDABF-66A2-1C53-4960-36D0DFE2E71B}"/>
              </a:ext>
            </a:extLst>
          </p:cNvPr>
          <p:cNvSpPr txBox="1"/>
          <p:nvPr/>
        </p:nvSpPr>
        <p:spPr>
          <a:xfrm>
            <a:off x="4223077" y="3445550"/>
            <a:ext cx="6341096" cy="1846659"/>
          </a:xfrm>
          <a:prstGeom prst="rect">
            <a:avLst/>
          </a:prstGeom>
          <a:noFill/>
        </p:spPr>
        <p:txBody>
          <a:bodyPr wrap="square">
            <a:spAutoFit/>
          </a:bodyPr>
          <a:lstStyle/>
          <a:p>
            <a:pPr algn="l"/>
            <a:r>
              <a:rPr lang="fr-FR" sz="1600" b="1" i="0" dirty="0">
                <a:effectLst/>
                <a:latin typeface="Noah"/>
              </a:rPr>
              <a:t>OBJECTIFS</a:t>
            </a:r>
            <a:r>
              <a:rPr lang="fr-FR" sz="1400" b="1" i="0" dirty="0">
                <a:effectLst/>
                <a:latin typeface="Noah"/>
              </a:rPr>
              <a:t> </a:t>
            </a:r>
            <a:br>
              <a:rPr lang="fr-FR" sz="1400" b="1" i="0" dirty="0">
                <a:effectLst/>
                <a:latin typeface="Noah"/>
              </a:rPr>
            </a:br>
            <a:r>
              <a:rPr lang="fr-FR" sz="1400" b="0" i="0" dirty="0">
                <a:effectLst/>
                <a:latin typeface="Noah"/>
              </a:rPr>
              <a:t>Ce service personnalisé est offert aux personnes étudiantes qui déposent </a:t>
            </a:r>
            <a:br>
              <a:rPr lang="fr-FR" sz="1400" b="0" i="0" dirty="0">
                <a:effectLst/>
                <a:latin typeface="Noah"/>
              </a:rPr>
            </a:br>
            <a:r>
              <a:rPr lang="fr-FR" sz="1400" b="0" i="0" dirty="0">
                <a:effectLst/>
                <a:latin typeface="Noah"/>
              </a:rPr>
              <a:t>une candidature aux bourses gouvernementales fédéraux et provinciaux :</a:t>
            </a:r>
            <a:endParaRPr lang="fr-FR" sz="1400" dirty="0">
              <a:latin typeface="Noah"/>
            </a:endParaRPr>
          </a:p>
          <a:p>
            <a:pPr algn="l"/>
            <a:endParaRPr lang="fr-FR" sz="1400" b="0" i="0" dirty="0">
              <a:effectLst/>
              <a:latin typeface="Noah"/>
            </a:endParaRPr>
          </a:p>
          <a:p>
            <a:pPr marL="252000" indent="-252000" algn="l">
              <a:buFont typeface="Arial" panose="020B0604020202020204" pitchFamily="34" charset="0"/>
              <a:buChar char="•"/>
            </a:pPr>
            <a:r>
              <a:rPr lang="fr-FR" sz="1400" b="0" i="0" dirty="0">
                <a:effectLst/>
                <a:latin typeface="Noah"/>
              </a:rPr>
              <a:t>Réponse à vos questions particuli</a:t>
            </a:r>
            <a:r>
              <a:rPr lang="fr-FR" sz="1400" dirty="0">
                <a:latin typeface="Noah"/>
              </a:rPr>
              <a:t>ères</a:t>
            </a:r>
            <a:r>
              <a:rPr lang="fr-FR" sz="1400" b="0" i="0" dirty="0">
                <a:effectLst/>
                <a:latin typeface="Noah"/>
              </a:rPr>
              <a:t>.</a:t>
            </a:r>
          </a:p>
          <a:p>
            <a:pPr marL="252000" indent="-252000" algn="l">
              <a:buFont typeface="Arial" panose="020B0604020202020204" pitchFamily="34" charset="0"/>
              <a:buChar char="•"/>
            </a:pPr>
            <a:r>
              <a:rPr lang="fr-FR" sz="1400" b="0" i="0" dirty="0">
                <a:effectLst/>
                <a:latin typeface="Noah"/>
              </a:rPr>
              <a:t>Lecture critique du projet de recherche proposé.</a:t>
            </a:r>
          </a:p>
          <a:p>
            <a:pPr marL="252000" indent="-252000" algn="l">
              <a:buFont typeface="Arial" panose="020B0604020202020204" pitchFamily="34" charset="0"/>
              <a:buChar char="•"/>
            </a:pPr>
            <a:r>
              <a:rPr lang="fr-FR" sz="1400" b="0" i="0" dirty="0">
                <a:effectLst/>
                <a:latin typeface="Noah"/>
              </a:rPr>
              <a:t>Vérification des pièces de la demande de bourse.</a:t>
            </a:r>
          </a:p>
          <a:p>
            <a:pPr marL="252000" indent="-252000" algn="l">
              <a:buFont typeface="Arial" panose="020B0604020202020204" pitchFamily="34" charset="0"/>
              <a:buChar char="•"/>
            </a:pPr>
            <a:r>
              <a:rPr lang="fr-FR" sz="1400" b="0" i="0" dirty="0">
                <a:effectLst/>
                <a:latin typeface="Noah"/>
              </a:rPr>
              <a:t>Proposition de pistes d’amélioration ou de réflexion visant à bonifier le dossier.</a:t>
            </a:r>
          </a:p>
        </p:txBody>
      </p:sp>
      <p:pic>
        <p:nvPicPr>
          <p:cNvPr id="14" name="Image 13">
            <a:extLst>
              <a:ext uri="{FF2B5EF4-FFF2-40B4-BE49-F238E27FC236}">
                <a16:creationId xmlns:a16="http://schemas.microsoft.com/office/drawing/2014/main" id="{528A930E-FAE8-A89E-D1ED-3F0AD52C641D}"/>
              </a:ext>
            </a:extLst>
          </p:cNvPr>
          <p:cNvPicPr>
            <a:picLocks noChangeAspect="1"/>
          </p:cNvPicPr>
          <p:nvPr/>
        </p:nvPicPr>
        <p:blipFill>
          <a:blip r:embed="rId3"/>
          <a:srcRect l="19125" t="4909" r="21325" b="21354"/>
          <a:stretch>
            <a:fillRect/>
          </a:stretch>
        </p:blipFill>
        <p:spPr>
          <a:xfrm>
            <a:off x="1367421" y="3367158"/>
            <a:ext cx="1416721" cy="1724662"/>
          </a:xfrm>
          <a:prstGeom prst="rect">
            <a:avLst/>
          </a:prstGeom>
        </p:spPr>
      </p:pic>
      <p:sp>
        <p:nvSpPr>
          <p:cNvPr id="15" name="ZoneTexte 14">
            <a:extLst>
              <a:ext uri="{FF2B5EF4-FFF2-40B4-BE49-F238E27FC236}">
                <a16:creationId xmlns:a16="http://schemas.microsoft.com/office/drawing/2014/main" id="{B8BA2540-BB91-1A89-183A-6ACE30DB12C8}"/>
              </a:ext>
            </a:extLst>
          </p:cNvPr>
          <p:cNvSpPr txBox="1"/>
          <p:nvPr/>
        </p:nvSpPr>
        <p:spPr>
          <a:xfrm>
            <a:off x="1254114" y="5100854"/>
            <a:ext cx="2968963" cy="954107"/>
          </a:xfrm>
          <a:prstGeom prst="rect">
            <a:avLst/>
          </a:prstGeom>
          <a:noFill/>
        </p:spPr>
        <p:txBody>
          <a:bodyPr wrap="square">
            <a:spAutoFit/>
          </a:bodyPr>
          <a:lstStyle/>
          <a:p>
            <a:r>
              <a:rPr lang="fr-CA" sz="1400" b="1" dirty="0">
                <a:latin typeface="Noah"/>
              </a:rPr>
              <a:t>Olivier Lambert</a:t>
            </a:r>
            <a:br>
              <a:rPr lang="fr-CA" sz="1400" b="1" dirty="0">
                <a:latin typeface="Noah"/>
              </a:rPr>
            </a:br>
            <a:r>
              <a:rPr lang="fr-CA" sz="1400" dirty="0">
                <a:latin typeface="Noah"/>
              </a:rPr>
              <a:t>Candidat au doctorat au DEUT</a:t>
            </a:r>
            <a:br>
              <a:rPr lang="fr-CA" sz="1400" dirty="0">
                <a:latin typeface="Noah"/>
              </a:rPr>
            </a:br>
            <a:r>
              <a:rPr lang="fr-CA" sz="1400" dirty="0">
                <a:latin typeface="Noah"/>
              </a:rPr>
              <a:t>Personne-ressource depuis 2024</a:t>
            </a:r>
          </a:p>
          <a:p>
            <a:r>
              <a:rPr lang="fr-CA" sz="1400" dirty="0">
                <a:latin typeface="Noah"/>
                <a:hlinkClick r:id="rId4"/>
              </a:rPr>
              <a:t>lambert.olivier.3@courrier.uqam.ca</a:t>
            </a:r>
            <a:r>
              <a:rPr lang="fr-CA" sz="1400" dirty="0">
                <a:latin typeface="Noah"/>
              </a:rPr>
              <a:t> </a:t>
            </a:r>
          </a:p>
        </p:txBody>
      </p:sp>
      <p:cxnSp>
        <p:nvCxnSpPr>
          <p:cNvPr id="7" name="Connecteur droit 6">
            <a:extLst>
              <a:ext uri="{FF2B5EF4-FFF2-40B4-BE49-F238E27FC236}">
                <a16:creationId xmlns:a16="http://schemas.microsoft.com/office/drawing/2014/main" id="{79BEF998-C29C-7059-6D55-D166B9AAAE38}"/>
              </a:ext>
            </a:extLst>
          </p:cNvPr>
          <p:cNvCxnSpPr>
            <a:cxnSpLocks/>
          </p:cNvCxnSpPr>
          <p:nvPr/>
        </p:nvCxnSpPr>
        <p:spPr>
          <a:xfrm>
            <a:off x="0" y="1278451"/>
            <a:ext cx="5327920" cy="0"/>
          </a:xfrm>
          <a:prstGeom prst="line">
            <a:avLst/>
          </a:prstGeom>
          <a:ln w="57150" cap="rnd">
            <a:solidFill>
              <a:srgbClr val="EA2C2A"/>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27161CED-132A-2CFE-EB75-2EEC24428D4A}"/>
              </a:ext>
            </a:extLst>
          </p:cNvPr>
          <p:cNvSpPr txBox="1"/>
          <p:nvPr/>
        </p:nvSpPr>
        <p:spPr>
          <a:xfrm>
            <a:off x="218235" y="1360098"/>
            <a:ext cx="7023537" cy="369332"/>
          </a:xfrm>
          <a:prstGeom prst="rect">
            <a:avLst/>
          </a:prstGeom>
          <a:noFill/>
        </p:spPr>
        <p:txBody>
          <a:bodyPr wrap="square">
            <a:spAutoFit/>
          </a:bodyPr>
          <a:lstStyle/>
          <a:p>
            <a:r>
              <a:rPr lang="fr-CA" dirty="0">
                <a:sym typeface="Wingdings" panose="05000000000000000000" pitchFamily="2" charset="2"/>
              </a:rPr>
              <a:t> </a:t>
            </a:r>
            <a:r>
              <a:rPr lang="fr-CA" dirty="0">
                <a:solidFill>
                  <a:srgbClr val="EB2C2B"/>
                </a:solidFill>
                <a:hlinkClick r:id="rId5">
                  <a:extLst>
                    <a:ext uri="{A12FA001-AC4F-418D-AE19-62706E023703}">
                      <ahyp:hlinkClr xmlns:ahyp="http://schemas.microsoft.com/office/drawing/2018/hyperlinkcolor" val="tx"/>
                    </a:ext>
                  </a:extLst>
                </a:hlinkClick>
              </a:rPr>
              <a:t>https://esg.uqam.ca/larecherche/financez-vos-etudes/</a:t>
            </a:r>
            <a:r>
              <a:rPr lang="fr-CA" dirty="0">
                <a:solidFill>
                  <a:srgbClr val="EB2C2B"/>
                </a:solidFill>
              </a:rPr>
              <a:t> </a:t>
            </a:r>
          </a:p>
        </p:txBody>
      </p:sp>
      <p:sp>
        <p:nvSpPr>
          <p:cNvPr id="12" name="Ellipse 11">
            <a:extLst>
              <a:ext uri="{FF2B5EF4-FFF2-40B4-BE49-F238E27FC236}">
                <a16:creationId xmlns:a16="http://schemas.microsoft.com/office/drawing/2014/main" id="{09E7D187-A8B6-3879-7671-30A8EA9ABD4D}"/>
              </a:ext>
            </a:extLst>
          </p:cNvPr>
          <p:cNvSpPr/>
          <p:nvPr/>
        </p:nvSpPr>
        <p:spPr>
          <a:xfrm>
            <a:off x="-465660" y="2008280"/>
            <a:ext cx="1367790" cy="1367790"/>
          </a:xfrm>
          <a:prstGeom prst="ellipse">
            <a:avLst/>
          </a:prstGeom>
          <a:solidFill>
            <a:srgbClr val="EB2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fr-CA" sz="2800" b="1" dirty="0">
                <a:solidFill>
                  <a:schemeClr val="tx1"/>
                </a:solidFill>
                <a:latin typeface="Lab Grotesque" panose="00000500000000000000" pitchFamily="2" charset="0"/>
              </a:rPr>
              <a:t>A</a:t>
            </a:r>
          </a:p>
        </p:txBody>
      </p:sp>
    </p:spTree>
    <p:extLst>
      <p:ext uri="{BB962C8B-B14F-4D97-AF65-F5344CB8AC3E}">
        <p14:creationId xmlns:p14="http://schemas.microsoft.com/office/powerpoint/2010/main" val="3428916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F7BD17-08BE-C525-257A-B495E21F1103}"/>
              </a:ext>
            </a:extLst>
          </p:cNvPr>
          <p:cNvSpPr/>
          <p:nvPr/>
        </p:nvSpPr>
        <p:spPr>
          <a:xfrm>
            <a:off x="0" y="0"/>
            <a:ext cx="12192000" cy="1314241"/>
          </a:xfrm>
          <a:prstGeom prst="rect">
            <a:avLst/>
          </a:prstGeom>
          <a:solidFill>
            <a:srgbClr val="E8E8E8"/>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D768BF3F-28E4-8AFB-6BDB-8B7D2A9D5109}"/>
              </a:ext>
            </a:extLst>
          </p:cNvPr>
          <p:cNvSpPr txBox="1"/>
          <p:nvPr/>
        </p:nvSpPr>
        <p:spPr>
          <a:xfrm>
            <a:off x="1032357" y="2260810"/>
            <a:ext cx="11374675" cy="60529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000000"/>
                </a:solidFill>
                <a:effectLst/>
                <a:uLnTx/>
                <a:uFillTx/>
                <a:latin typeface="Lab Grotesque" pitchFamily="2" charset="0"/>
                <a:ea typeface="+mn-ea"/>
                <a:cs typeface="+mn-cs"/>
              </a:rPr>
              <a:t>Guide de préparation d’une demande de bourse</a:t>
            </a:r>
          </a:p>
        </p:txBody>
      </p:sp>
      <p:sp>
        <p:nvSpPr>
          <p:cNvPr id="2" name="Text Placeholder 3">
            <a:extLst>
              <a:ext uri="{FF2B5EF4-FFF2-40B4-BE49-F238E27FC236}">
                <a16:creationId xmlns:a16="http://schemas.microsoft.com/office/drawing/2014/main" id="{390A96E5-9AC9-7B88-ABF0-469D3A79906D}"/>
              </a:ext>
            </a:extLst>
          </p:cNvPr>
          <p:cNvSpPr txBox="1">
            <a:spLocks/>
          </p:cNvSpPr>
          <p:nvPr>
            <p:custDataLst>
              <p:tags r:id="rId1"/>
            </p:custDataLst>
          </p:nvPr>
        </p:nvSpPr>
        <p:spPr>
          <a:xfrm>
            <a:off x="218235" y="230523"/>
            <a:ext cx="10113434" cy="836712"/>
          </a:xfrm>
          <a:prstGeom prst="rect">
            <a:avLst/>
          </a:prstGeom>
        </p:spPr>
        <p:txBody>
          <a:bodyPr t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latin typeface="Calibri" panose="020F0502020204030204" pitchFamily="34" charset="0"/>
                <a:ea typeface="Calibri" panose="020F0502020204030204" pitchFamily="34" charset="0"/>
                <a:cs typeface="Times New Roman" panose="02020603050405020304" pitchFamily="18" charset="0"/>
              </a:rPr>
              <a:t>RESSOURCES OFFERTES</a:t>
            </a:r>
            <a:br>
              <a:rPr lang="fr-FR" sz="2400" b="1" dirty="0">
                <a:latin typeface="Calibri" panose="020F0502020204030204" pitchFamily="34" charset="0"/>
                <a:ea typeface="Calibri" panose="020F0502020204030204" pitchFamily="34" charset="0"/>
                <a:cs typeface="Times New Roman" panose="02020603050405020304" pitchFamily="18" charset="0"/>
              </a:rPr>
            </a:br>
            <a:r>
              <a:rPr lang="fr-FR" sz="2400" b="1" dirty="0">
                <a:latin typeface="Calibri" panose="020F0502020204030204" pitchFamily="34" charset="0"/>
                <a:ea typeface="Calibri" panose="020F0502020204030204" pitchFamily="34" charset="0"/>
                <a:cs typeface="Times New Roman" panose="02020603050405020304" pitchFamily="18" charset="0"/>
              </a:rPr>
              <a:t>Programmes de bourses des organismes subventionnaires (CRSH|FRQSC)</a:t>
            </a:r>
            <a:endParaRPr lang="fr-FR" b="1" dirty="0">
              <a:latin typeface="Noah"/>
            </a:endParaRPr>
          </a:p>
        </p:txBody>
      </p:sp>
      <p:sp>
        <p:nvSpPr>
          <p:cNvPr id="4" name="Ellipse 3">
            <a:extLst>
              <a:ext uri="{FF2B5EF4-FFF2-40B4-BE49-F238E27FC236}">
                <a16:creationId xmlns:a16="http://schemas.microsoft.com/office/drawing/2014/main" id="{E9D4784D-757E-9C35-BF90-A492832E053D}"/>
              </a:ext>
            </a:extLst>
          </p:cNvPr>
          <p:cNvSpPr/>
          <p:nvPr/>
        </p:nvSpPr>
        <p:spPr>
          <a:xfrm>
            <a:off x="-465660" y="2008280"/>
            <a:ext cx="1367790" cy="1367790"/>
          </a:xfrm>
          <a:prstGeom prst="ellipse">
            <a:avLst/>
          </a:prstGeom>
          <a:solidFill>
            <a:srgbClr val="EB2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fr-CA" sz="2800" b="1" dirty="0">
                <a:solidFill>
                  <a:schemeClr val="tx1"/>
                </a:solidFill>
                <a:latin typeface="Lab Grotesque" panose="00000500000000000000" pitchFamily="2" charset="0"/>
              </a:rPr>
              <a:t>B</a:t>
            </a:r>
          </a:p>
        </p:txBody>
      </p:sp>
      <p:sp>
        <p:nvSpPr>
          <p:cNvPr id="5" name="ZoneTexte 4">
            <a:extLst>
              <a:ext uri="{FF2B5EF4-FFF2-40B4-BE49-F238E27FC236}">
                <a16:creationId xmlns:a16="http://schemas.microsoft.com/office/drawing/2014/main" id="{0278231D-932C-BE20-FA31-A6463A91653B}"/>
              </a:ext>
            </a:extLst>
          </p:cNvPr>
          <p:cNvSpPr txBox="1"/>
          <p:nvPr/>
        </p:nvSpPr>
        <p:spPr>
          <a:xfrm>
            <a:off x="1036787" y="2789160"/>
            <a:ext cx="7684445" cy="338554"/>
          </a:xfrm>
          <a:prstGeom prst="rect">
            <a:avLst/>
          </a:prstGeom>
          <a:noFill/>
        </p:spPr>
        <p:txBody>
          <a:bodyPr wrap="square">
            <a:spAutoFit/>
          </a:bodyPr>
          <a:lstStyle/>
          <a:p>
            <a:pPr algn="l"/>
            <a:r>
              <a:rPr lang="fr-FR" sz="1600" b="1" dirty="0">
                <a:solidFill>
                  <a:srgbClr val="FF0000"/>
                </a:solidFill>
                <a:effectLst/>
                <a:latin typeface="Noah"/>
              </a:rPr>
              <a:t>– conseils et erreurs courantes à éviter</a:t>
            </a:r>
          </a:p>
        </p:txBody>
      </p:sp>
      <p:pic>
        <p:nvPicPr>
          <p:cNvPr id="8" name="Image 7">
            <a:extLst>
              <a:ext uri="{FF2B5EF4-FFF2-40B4-BE49-F238E27FC236}">
                <a16:creationId xmlns:a16="http://schemas.microsoft.com/office/drawing/2014/main" id="{1198273A-B081-0598-77AA-0D34B3A5B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806" y="3400311"/>
            <a:ext cx="1822410" cy="2344385"/>
          </a:xfrm>
          <a:prstGeom prst="rect">
            <a:avLst/>
          </a:prstGeom>
        </p:spPr>
      </p:pic>
      <p:cxnSp>
        <p:nvCxnSpPr>
          <p:cNvPr id="7" name="Connecteur droit 6">
            <a:extLst>
              <a:ext uri="{FF2B5EF4-FFF2-40B4-BE49-F238E27FC236}">
                <a16:creationId xmlns:a16="http://schemas.microsoft.com/office/drawing/2014/main" id="{79BEF998-C29C-7059-6D55-D166B9AAAE38}"/>
              </a:ext>
            </a:extLst>
          </p:cNvPr>
          <p:cNvCxnSpPr>
            <a:cxnSpLocks/>
          </p:cNvCxnSpPr>
          <p:nvPr/>
        </p:nvCxnSpPr>
        <p:spPr>
          <a:xfrm>
            <a:off x="0" y="1278451"/>
            <a:ext cx="5327920" cy="0"/>
          </a:xfrm>
          <a:prstGeom prst="line">
            <a:avLst/>
          </a:prstGeom>
          <a:ln w="57150" cap="rnd">
            <a:solidFill>
              <a:srgbClr val="EA2C2A"/>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27161CED-132A-2CFE-EB75-2EEC24428D4A}"/>
              </a:ext>
            </a:extLst>
          </p:cNvPr>
          <p:cNvSpPr txBox="1"/>
          <p:nvPr/>
        </p:nvSpPr>
        <p:spPr>
          <a:xfrm>
            <a:off x="218235" y="1360098"/>
            <a:ext cx="7023537" cy="369332"/>
          </a:xfrm>
          <a:prstGeom prst="rect">
            <a:avLst/>
          </a:prstGeom>
          <a:noFill/>
        </p:spPr>
        <p:txBody>
          <a:bodyPr wrap="square">
            <a:spAutoFit/>
          </a:bodyPr>
          <a:lstStyle/>
          <a:p>
            <a:r>
              <a:rPr lang="fr-CA" dirty="0">
                <a:sym typeface="Wingdings" panose="05000000000000000000" pitchFamily="2" charset="2"/>
              </a:rPr>
              <a:t> </a:t>
            </a:r>
            <a:r>
              <a:rPr lang="fr-CA" dirty="0">
                <a:solidFill>
                  <a:srgbClr val="EB2C2B"/>
                </a:solidFill>
                <a:hlinkClick r:id="rId4">
                  <a:extLst>
                    <a:ext uri="{A12FA001-AC4F-418D-AE19-62706E023703}">
                      <ahyp:hlinkClr xmlns:ahyp="http://schemas.microsoft.com/office/drawing/2018/hyperlinkcolor" val="tx"/>
                    </a:ext>
                  </a:extLst>
                </a:hlinkClick>
              </a:rPr>
              <a:t>https://esg.uqam.ca/larecherche/financez-vos-etudes/</a:t>
            </a:r>
            <a:r>
              <a:rPr lang="fr-CA" dirty="0">
                <a:solidFill>
                  <a:srgbClr val="EB2C2B"/>
                </a:solidFill>
              </a:rPr>
              <a:t> </a:t>
            </a:r>
          </a:p>
        </p:txBody>
      </p:sp>
      <p:sp>
        <p:nvSpPr>
          <p:cNvPr id="3" name="ZoneTexte 2">
            <a:extLst>
              <a:ext uri="{FF2B5EF4-FFF2-40B4-BE49-F238E27FC236}">
                <a16:creationId xmlns:a16="http://schemas.microsoft.com/office/drawing/2014/main" id="{1302765A-0437-4A0B-BA9D-DC46091FC9B7}"/>
              </a:ext>
            </a:extLst>
          </p:cNvPr>
          <p:cNvSpPr txBox="1"/>
          <p:nvPr/>
        </p:nvSpPr>
        <p:spPr>
          <a:xfrm>
            <a:off x="4611518" y="2804548"/>
            <a:ext cx="4109714" cy="307777"/>
          </a:xfrm>
          <a:prstGeom prst="rect">
            <a:avLst/>
          </a:prstGeom>
          <a:noFill/>
        </p:spPr>
        <p:txBody>
          <a:bodyPr wrap="square">
            <a:spAutoFit/>
          </a:bodyPr>
          <a:lstStyle/>
          <a:p>
            <a:r>
              <a:rPr lang="fr-CA" sz="1400" b="1" dirty="0">
                <a:latin typeface="Noah"/>
              </a:rPr>
              <a:t>Autrice : Ariane Perras | Juillet 2022</a:t>
            </a:r>
            <a:endParaRPr lang="fr-CA" sz="1400" dirty="0">
              <a:latin typeface="Noah"/>
            </a:endParaRPr>
          </a:p>
        </p:txBody>
      </p:sp>
      <p:sp>
        <p:nvSpPr>
          <p:cNvPr id="12" name="ZoneTexte 11">
            <a:extLst>
              <a:ext uri="{FF2B5EF4-FFF2-40B4-BE49-F238E27FC236}">
                <a16:creationId xmlns:a16="http://schemas.microsoft.com/office/drawing/2014/main" id="{757B2866-D072-C12A-CD55-C590DB8E0978}"/>
              </a:ext>
            </a:extLst>
          </p:cNvPr>
          <p:cNvSpPr txBox="1"/>
          <p:nvPr/>
        </p:nvSpPr>
        <p:spPr>
          <a:xfrm>
            <a:off x="4223077" y="3444013"/>
            <a:ext cx="5802784" cy="2277547"/>
          </a:xfrm>
          <a:prstGeom prst="rect">
            <a:avLst/>
          </a:prstGeom>
          <a:noFill/>
        </p:spPr>
        <p:txBody>
          <a:bodyPr wrap="square">
            <a:spAutoFit/>
          </a:bodyPr>
          <a:lstStyle/>
          <a:p>
            <a:pPr algn="l"/>
            <a:r>
              <a:rPr lang="fr-FR" sz="1600" b="1" i="0" dirty="0">
                <a:effectLst/>
                <a:latin typeface="Noah"/>
              </a:rPr>
              <a:t>OBJECTIFS</a:t>
            </a:r>
            <a:endParaRPr lang="fr-FR" sz="1400" b="1" i="0" dirty="0">
              <a:effectLst/>
              <a:latin typeface="Noah"/>
            </a:endParaRPr>
          </a:p>
          <a:p>
            <a:pPr algn="l"/>
            <a:r>
              <a:rPr lang="fr-FR" sz="1400" b="0" i="0" dirty="0">
                <a:effectLst/>
                <a:latin typeface="Noah"/>
              </a:rPr>
              <a:t>Fournir de l’information complémentaire à :</a:t>
            </a:r>
            <a:endParaRPr lang="fr-FR" sz="1400" dirty="0">
              <a:latin typeface="Noah"/>
            </a:endParaRPr>
          </a:p>
          <a:p>
            <a:pPr marL="252000" indent="-252000" algn="l">
              <a:buFont typeface="Arial" panose="020B0604020202020204" pitchFamily="34" charset="0"/>
              <a:buChar char="•"/>
            </a:pPr>
            <a:r>
              <a:rPr lang="fr-FR" sz="1400" dirty="0">
                <a:latin typeface="Noah"/>
              </a:rPr>
              <a:t>Sites web et ressources du RIBÉ et des organismes subventionnaires</a:t>
            </a:r>
            <a:endParaRPr lang="fr-FR" sz="1400" b="0" i="0" dirty="0">
              <a:effectLst/>
              <a:latin typeface="Noah"/>
            </a:endParaRPr>
          </a:p>
          <a:p>
            <a:pPr marL="252000" indent="-252000" algn="l">
              <a:buFont typeface="Arial" panose="020B0604020202020204" pitchFamily="34" charset="0"/>
              <a:buChar char="•"/>
            </a:pPr>
            <a:r>
              <a:rPr lang="fr-FR" sz="1400" b="0" i="0" dirty="0">
                <a:effectLst/>
                <a:latin typeface="Noah"/>
              </a:rPr>
              <a:t>Service de relecture</a:t>
            </a:r>
            <a:r>
              <a:rPr lang="fr-FR" sz="1400" dirty="0">
                <a:latin typeface="Noah"/>
              </a:rPr>
              <a:t> et </a:t>
            </a:r>
            <a:r>
              <a:rPr lang="fr-FR" sz="1400" b="0" i="0" dirty="0">
                <a:effectLst/>
                <a:latin typeface="Noah"/>
              </a:rPr>
              <a:t>d’encadrement </a:t>
            </a:r>
            <a:r>
              <a:rPr lang="fr-FR" sz="1400" dirty="0">
                <a:latin typeface="Noah"/>
              </a:rPr>
              <a:t>personnalisé</a:t>
            </a:r>
          </a:p>
          <a:p>
            <a:pPr marL="252000" indent="-252000" algn="l">
              <a:buFont typeface="Arial" panose="020B0604020202020204" pitchFamily="34" charset="0"/>
              <a:buChar char="•"/>
            </a:pPr>
            <a:endParaRPr lang="fr-FR" sz="1400" b="0" i="0" dirty="0">
              <a:effectLst/>
              <a:latin typeface="Noah"/>
            </a:endParaRPr>
          </a:p>
          <a:p>
            <a:pPr algn="l"/>
            <a:r>
              <a:rPr lang="fr-FR" sz="1400" b="0" i="0" dirty="0">
                <a:effectLst/>
                <a:latin typeface="Noah"/>
              </a:rPr>
              <a:t>Aiguiller sur le processus de préparation d’une bonne demande de bourse</a:t>
            </a:r>
          </a:p>
          <a:p>
            <a:pPr algn="l"/>
            <a:r>
              <a:rPr lang="fr-FR" sz="1400" dirty="0">
                <a:latin typeface="Noah"/>
              </a:rPr>
              <a:t>Éclairer sur les critères d’évaluation</a:t>
            </a:r>
            <a:endParaRPr lang="fr-FR" sz="1400" b="0" i="0" dirty="0">
              <a:effectLst/>
              <a:latin typeface="Noah"/>
            </a:endParaRPr>
          </a:p>
          <a:p>
            <a:pPr marL="285750" indent="-285750" algn="l">
              <a:buFont typeface="Arial" panose="020B0604020202020204" pitchFamily="34" charset="0"/>
              <a:buChar char="•"/>
            </a:pPr>
            <a:r>
              <a:rPr lang="fr-FR" sz="1400" dirty="0">
                <a:latin typeface="Noah"/>
              </a:rPr>
              <a:t>Présenter un sommaire des principes à garder en tête</a:t>
            </a:r>
            <a:endParaRPr lang="fr-FR" sz="1400" b="0" i="0" dirty="0">
              <a:effectLst/>
              <a:latin typeface="Noah"/>
            </a:endParaRPr>
          </a:p>
          <a:p>
            <a:pPr marL="285750" indent="-285750" algn="l">
              <a:buFont typeface="Arial" panose="020B0604020202020204" pitchFamily="34" charset="0"/>
              <a:buChar char="•"/>
            </a:pPr>
            <a:r>
              <a:rPr lang="fr-FR" sz="1400" b="0" i="0" dirty="0">
                <a:effectLst/>
                <a:latin typeface="Noah"/>
              </a:rPr>
              <a:t>Proposer une grille de vérification et d’autoévaluation</a:t>
            </a:r>
          </a:p>
          <a:p>
            <a:pPr algn="l"/>
            <a:endParaRPr lang="fr-FR" sz="1400" b="0" i="0" dirty="0">
              <a:effectLst/>
              <a:latin typeface="Noah"/>
            </a:endParaRPr>
          </a:p>
        </p:txBody>
      </p:sp>
      <p:pic>
        <p:nvPicPr>
          <p:cNvPr id="13" name="Image 12">
            <a:extLst>
              <a:ext uri="{FF2B5EF4-FFF2-40B4-BE49-F238E27FC236}">
                <a16:creationId xmlns:a16="http://schemas.microsoft.com/office/drawing/2014/main" id="{33941425-B53B-8614-26DA-F9D7D1118568}"/>
              </a:ext>
            </a:extLst>
          </p:cNvPr>
          <p:cNvPicPr>
            <a:picLocks noChangeAspect="1"/>
          </p:cNvPicPr>
          <p:nvPr/>
        </p:nvPicPr>
        <p:blipFill rotWithShape="1">
          <a:blip r:embed="rId5"/>
          <a:srcRect t="54911" r="26635" b="33719"/>
          <a:stretch/>
        </p:blipFill>
        <p:spPr>
          <a:xfrm>
            <a:off x="5389805" y="5805139"/>
            <a:ext cx="4608000" cy="316800"/>
          </a:xfrm>
          <a:prstGeom prst="rect">
            <a:avLst/>
          </a:prstGeom>
        </p:spPr>
      </p:pic>
      <p:sp>
        <p:nvSpPr>
          <p:cNvPr id="16" name="ZoneTexte 15">
            <a:extLst>
              <a:ext uri="{FF2B5EF4-FFF2-40B4-BE49-F238E27FC236}">
                <a16:creationId xmlns:a16="http://schemas.microsoft.com/office/drawing/2014/main" id="{433BEFCE-5F7D-7C6A-6678-6B4B9A93079C}"/>
              </a:ext>
            </a:extLst>
          </p:cNvPr>
          <p:cNvSpPr txBox="1"/>
          <p:nvPr/>
        </p:nvSpPr>
        <p:spPr>
          <a:xfrm>
            <a:off x="3399363" y="5608218"/>
            <a:ext cx="2002274" cy="523220"/>
          </a:xfrm>
          <a:prstGeom prst="rect">
            <a:avLst/>
          </a:prstGeom>
          <a:noFill/>
        </p:spPr>
        <p:txBody>
          <a:bodyPr wrap="square">
            <a:spAutoFit/>
          </a:bodyPr>
          <a:lstStyle/>
          <a:p>
            <a:pPr algn="r"/>
            <a:r>
              <a:rPr lang="fr-FR" sz="1400" b="1" dirty="0">
                <a:effectLst/>
                <a:latin typeface="Noah"/>
              </a:rPr>
              <a:t>Guide</a:t>
            </a:r>
            <a:br>
              <a:rPr lang="fr-FR" sz="1400" b="1" dirty="0">
                <a:effectLst/>
                <a:latin typeface="Noah"/>
              </a:rPr>
            </a:br>
            <a:r>
              <a:rPr lang="fr-FR" sz="1400" b="1" dirty="0">
                <a:effectLst/>
                <a:latin typeface="Noah"/>
              </a:rPr>
              <a:t>et Webinaire</a:t>
            </a:r>
          </a:p>
        </p:txBody>
      </p:sp>
      <p:sp>
        <p:nvSpPr>
          <p:cNvPr id="17" name="ZoneTexte 16">
            <a:extLst>
              <a:ext uri="{FF2B5EF4-FFF2-40B4-BE49-F238E27FC236}">
                <a16:creationId xmlns:a16="http://schemas.microsoft.com/office/drawing/2014/main" id="{F461E2BE-51EE-8747-F977-866765DFDACE}"/>
              </a:ext>
            </a:extLst>
          </p:cNvPr>
          <p:cNvSpPr txBox="1"/>
          <p:nvPr/>
        </p:nvSpPr>
        <p:spPr>
          <a:xfrm>
            <a:off x="5374546" y="5583060"/>
            <a:ext cx="3694286" cy="276999"/>
          </a:xfrm>
          <a:prstGeom prst="rect">
            <a:avLst/>
          </a:prstGeom>
          <a:noFill/>
        </p:spPr>
        <p:txBody>
          <a:bodyPr wrap="square">
            <a:spAutoFit/>
          </a:bodyPr>
          <a:lstStyle/>
          <a:p>
            <a:pPr algn="just"/>
            <a:r>
              <a:rPr lang="fr-FR" sz="1200" dirty="0">
                <a:latin typeface="Noah"/>
                <a:cs typeface="Arial" panose="020B0604020202020204" pitchFamily="34" charset="0"/>
                <a:hlinkClick r:id="rId6"/>
              </a:rPr>
              <a:t>www.esg.uqam.ca/larecherche/financez-vos-etudes/</a:t>
            </a:r>
            <a:endParaRPr lang="fr-FR" sz="1200" dirty="0">
              <a:latin typeface="Noah"/>
              <a:cs typeface="Arial" panose="020B0604020202020204" pitchFamily="34" charset="0"/>
            </a:endParaRPr>
          </a:p>
        </p:txBody>
      </p:sp>
    </p:spTree>
    <p:extLst>
      <p:ext uri="{BB962C8B-B14F-4D97-AF65-F5344CB8AC3E}">
        <p14:creationId xmlns:p14="http://schemas.microsoft.com/office/powerpoint/2010/main" val="314797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6CB0DAE-FF10-0546-BFB5-071E037CCDC0}"/>
              </a:ext>
            </a:extLst>
          </p:cNvPr>
          <p:cNvSpPr/>
          <p:nvPr/>
        </p:nvSpPr>
        <p:spPr>
          <a:xfrm>
            <a:off x="0" y="0"/>
            <a:ext cx="6011917" cy="7041931"/>
          </a:xfrm>
          <a:prstGeom prst="rect">
            <a:avLst/>
          </a:prstGeom>
          <a:solidFill>
            <a:srgbClr val="EB2C2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ZoneTexte 28">
            <a:extLst>
              <a:ext uri="{FF2B5EF4-FFF2-40B4-BE49-F238E27FC236}">
                <a16:creationId xmlns:a16="http://schemas.microsoft.com/office/drawing/2014/main" id="{A3AD0E63-6554-E4C8-EEE8-C5CFB465E977}"/>
              </a:ext>
            </a:extLst>
          </p:cNvPr>
          <p:cNvSpPr txBox="1"/>
          <p:nvPr>
            <p:custDataLst>
              <p:tags r:id="rId1"/>
            </p:custDataLst>
          </p:nvPr>
        </p:nvSpPr>
        <p:spPr>
          <a:xfrm>
            <a:off x="970407" y="1872330"/>
            <a:ext cx="4071101" cy="3847207"/>
          </a:xfrm>
          <a:prstGeom prst="rect">
            <a:avLst/>
          </a:prstGeom>
          <a:noFill/>
        </p:spPr>
        <p:txBody>
          <a:bodyPr wrap="square" rtlCol="0">
            <a:spAutoFit/>
          </a:bodyPr>
          <a:lstStyle/>
          <a:p>
            <a:pPr>
              <a:spcAft>
                <a:spcPts val="1200"/>
              </a:spcAft>
            </a:pPr>
            <a:r>
              <a:rPr lang="fr-FR" dirty="0" err="1">
                <a:solidFill>
                  <a:schemeClr val="bg1"/>
                </a:solidFill>
                <a:latin typeface="Calibri" panose="020F0502020204030204" pitchFamily="34" charset="0"/>
                <a:cs typeface="Calibri" panose="020F0502020204030204" pitchFamily="34" charset="0"/>
              </a:rPr>
              <a:t>Mitacs</a:t>
            </a:r>
            <a:r>
              <a:rPr lang="fr-FR" dirty="0">
                <a:solidFill>
                  <a:schemeClr val="bg1"/>
                </a:solidFill>
                <a:latin typeface="Calibri" panose="020F0502020204030204" pitchFamily="34" charset="0"/>
                <a:cs typeface="Calibri" panose="020F0502020204030204" pitchFamily="34" charset="0"/>
              </a:rPr>
              <a:t> aide la population étudiante collégiale, de 1er cycle et des cycles supérieurs, ainsi que les </a:t>
            </a:r>
            <a:r>
              <a:rPr lang="fr-FR" dirty="0" err="1">
                <a:solidFill>
                  <a:schemeClr val="bg1"/>
                </a:solidFill>
                <a:latin typeface="Calibri" panose="020F0502020204030204" pitchFamily="34" charset="0"/>
                <a:cs typeface="Calibri" panose="020F0502020204030204" pitchFamily="34" charset="0"/>
              </a:rPr>
              <a:t>chercheur.se.s</a:t>
            </a:r>
            <a:r>
              <a:rPr lang="fr-FR" dirty="0">
                <a:solidFill>
                  <a:schemeClr val="bg1"/>
                </a:solidFill>
                <a:latin typeface="Calibri" panose="020F0502020204030204" pitchFamily="34" charset="0"/>
                <a:cs typeface="Calibri" panose="020F0502020204030204" pitchFamily="34" charset="0"/>
              </a:rPr>
              <a:t> au postdoctorat à obtenir du financement, à trouver des stages de recherche dans leur domaine de spécialité.</a:t>
            </a:r>
          </a:p>
          <a:p>
            <a:pPr>
              <a:spcAft>
                <a:spcPts val="1200"/>
              </a:spcAft>
            </a:pPr>
            <a:r>
              <a:rPr lang="fr-FR" dirty="0">
                <a:solidFill>
                  <a:schemeClr val="bg1"/>
                </a:solidFill>
                <a:latin typeface="Calibri" panose="020F0502020204030204" pitchFamily="34" charset="0"/>
                <a:cs typeface="Calibri" panose="020F0502020204030204" pitchFamily="34" charset="0"/>
              </a:rPr>
              <a:t>Les unités de stage permettent d’acquérir une expérience pratique inestimable par l’application de leur expertise dans le cadre de projets concrets de collaboration avec de grands joueurs du secteur privé et des organismes sans but lucratif.</a:t>
            </a:r>
            <a:endParaRPr lang="fr-CA" dirty="0">
              <a:solidFill>
                <a:schemeClr val="bg1"/>
              </a:solidFill>
              <a:latin typeface="Calibri" panose="020F0502020204030204" pitchFamily="34" charset="0"/>
              <a:cs typeface="Calibri" panose="020F0502020204030204" pitchFamily="34" charset="0"/>
            </a:endParaRPr>
          </a:p>
        </p:txBody>
      </p:sp>
      <p:sp>
        <p:nvSpPr>
          <p:cNvPr id="2" name="Text Placeholder 3">
            <a:extLst>
              <a:ext uri="{FF2B5EF4-FFF2-40B4-BE49-F238E27FC236}">
                <a16:creationId xmlns:a16="http://schemas.microsoft.com/office/drawing/2014/main" id="{390A96E5-9AC9-7B88-ABF0-469D3A79906D}"/>
              </a:ext>
            </a:extLst>
          </p:cNvPr>
          <p:cNvSpPr txBox="1">
            <a:spLocks/>
          </p:cNvSpPr>
          <p:nvPr>
            <p:custDataLst>
              <p:tags r:id="rId2"/>
            </p:custDataLst>
          </p:nvPr>
        </p:nvSpPr>
        <p:spPr>
          <a:xfrm>
            <a:off x="339705" y="472383"/>
            <a:ext cx="8890000" cy="836712"/>
          </a:xfrm>
          <a:prstGeom prst="rect">
            <a:avLst/>
          </a:prstGeom>
        </p:spPr>
        <p:txBody>
          <a:bodyPr t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latin typeface="Calibri" panose="020F0502020204030204" pitchFamily="34" charset="0"/>
                <a:ea typeface="Calibri" panose="020F0502020204030204" pitchFamily="34" charset="0"/>
                <a:cs typeface="Times New Roman" panose="02020603050405020304" pitchFamily="18" charset="0"/>
              </a:rPr>
              <a:t>PROGRAMMES DE BOURSES </a:t>
            </a:r>
            <a:br>
              <a:rPr lang="fr-FR" sz="2400" b="1" dirty="0">
                <a:latin typeface="Calibri" panose="020F0502020204030204" pitchFamily="34" charset="0"/>
                <a:ea typeface="Calibri" panose="020F0502020204030204" pitchFamily="34" charset="0"/>
                <a:cs typeface="Times New Roman" panose="02020603050405020304" pitchFamily="18" charset="0"/>
              </a:rPr>
            </a:br>
            <a:r>
              <a:rPr lang="fr-FR" sz="2400" b="1" dirty="0">
                <a:latin typeface="Calibri" panose="020F0502020204030204" pitchFamily="34" charset="0"/>
                <a:ea typeface="Calibri" panose="020F0502020204030204" pitchFamily="34" charset="0"/>
                <a:cs typeface="Times New Roman" panose="02020603050405020304" pitchFamily="18" charset="0"/>
              </a:rPr>
              <a:t>DE STAGE DE RECHERCHE</a:t>
            </a:r>
            <a:br>
              <a:rPr lang="fr-FR" sz="2400" b="1" dirty="0">
                <a:latin typeface="Calibri" panose="020F0502020204030204" pitchFamily="34" charset="0"/>
                <a:ea typeface="Calibri" panose="020F0502020204030204" pitchFamily="34" charset="0"/>
                <a:cs typeface="Times New Roman" panose="02020603050405020304" pitchFamily="18" charset="0"/>
              </a:rPr>
            </a:br>
            <a:r>
              <a:rPr lang="fr-FR" sz="2400" b="1" dirty="0">
                <a:latin typeface="Calibri" panose="020F0502020204030204" pitchFamily="34" charset="0"/>
                <a:ea typeface="Calibri" panose="020F0502020204030204" pitchFamily="34" charset="0"/>
                <a:cs typeface="Times New Roman" panose="02020603050405020304" pitchFamily="18" charset="0"/>
              </a:rPr>
              <a:t>(</a:t>
            </a:r>
            <a:r>
              <a:rPr lang="fr-FR" sz="2400" b="1" dirty="0" err="1">
                <a:latin typeface="Calibri" panose="020F0502020204030204" pitchFamily="34" charset="0"/>
                <a:ea typeface="Calibri" panose="020F0502020204030204" pitchFamily="34" charset="0"/>
                <a:cs typeface="Times New Roman" panose="02020603050405020304" pitchFamily="18" charset="0"/>
              </a:rPr>
              <a:t>Mitacs</a:t>
            </a:r>
            <a:r>
              <a:rPr lang="fr-FR" sz="2400" b="1" dirty="0">
                <a:latin typeface="Calibri" panose="020F0502020204030204" pitchFamily="34" charset="0"/>
                <a:ea typeface="Calibri" panose="020F0502020204030204" pitchFamily="34" charset="0"/>
                <a:cs typeface="Times New Roman" panose="02020603050405020304" pitchFamily="18" charset="0"/>
              </a:rPr>
              <a:t>)</a:t>
            </a:r>
            <a:endParaRPr lang="fr-FR" b="1" dirty="0">
              <a:latin typeface="Noah"/>
            </a:endParaRPr>
          </a:p>
        </p:txBody>
      </p:sp>
      <p:sp>
        <p:nvSpPr>
          <p:cNvPr id="5" name="ZoneTexte 4">
            <a:extLst>
              <a:ext uri="{FF2B5EF4-FFF2-40B4-BE49-F238E27FC236}">
                <a16:creationId xmlns:a16="http://schemas.microsoft.com/office/drawing/2014/main" id="{F6828ADF-D4E6-9EAA-EB11-1303F8E6BC0B}"/>
              </a:ext>
            </a:extLst>
          </p:cNvPr>
          <p:cNvSpPr txBox="1"/>
          <p:nvPr/>
        </p:nvSpPr>
        <p:spPr>
          <a:xfrm>
            <a:off x="6423443" y="1919601"/>
            <a:ext cx="5768557" cy="4278094"/>
          </a:xfrm>
          <a:prstGeom prst="rect">
            <a:avLst/>
          </a:prstGeom>
          <a:noFill/>
        </p:spPr>
        <p:txBody>
          <a:bodyPr wrap="square">
            <a:spAutoFit/>
          </a:bodyPr>
          <a:lstStyle/>
          <a:p>
            <a:r>
              <a:rPr lang="fr-FR" sz="1600" b="1" i="0" dirty="0">
                <a:solidFill>
                  <a:srgbClr val="000000"/>
                </a:solidFill>
                <a:effectLst/>
                <a:latin typeface="Noah" panose="00000500000000000000"/>
              </a:rPr>
              <a:t>PROGRAMME MITACS ACCÉLÉRATION</a:t>
            </a:r>
          </a:p>
          <a:p>
            <a:pPr marL="285750" indent="-285750">
              <a:buFont typeface="Arial" panose="020B0604020202020204" pitchFamily="34" charset="0"/>
              <a:buChar char="•"/>
            </a:pPr>
            <a:r>
              <a:rPr lang="fr-FR" sz="1600" b="0" i="0" dirty="0">
                <a:solidFill>
                  <a:srgbClr val="000000"/>
                </a:solidFill>
                <a:effectLst/>
                <a:latin typeface="Noah" panose="00000500000000000000"/>
              </a:rPr>
              <a:t>Contribution de l’organisation partenaire : 7 500 $ </a:t>
            </a:r>
          </a:p>
          <a:p>
            <a:pPr marL="285750" indent="-285750">
              <a:buFont typeface="Arial" panose="020B0604020202020204" pitchFamily="34" charset="0"/>
              <a:buChar char="•"/>
            </a:pPr>
            <a:r>
              <a:rPr lang="fr-FR" sz="1600" b="0" i="0" dirty="0">
                <a:solidFill>
                  <a:srgbClr val="000000"/>
                </a:solidFill>
                <a:effectLst/>
                <a:latin typeface="Noah" panose="00000500000000000000"/>
              </a:rPr>
              <a:t>Subvention </a:t>
            </a:r>
            <a:r>
              <a:rPr lang="fr-FR" sz="1600" b="0" i="0" dirty="0" err="1">
                <a:solidFill>
                  <a:srgbClr val="000000"/>
                </a:solidFill>
                <a:effectLst/>
                <a:latin typeface="Noah" panose="00000500000000000000"/>
              </a:rPr>
              <a:t>Mitacs</a:t>
            </a:r>
            <a:r>
              <a:rPr lang="fr-FR" sz="1600" b="0" i="0" dirty="0">
                <a:solidFill>
                  <a:srgbClr val="000000"/>
                </a:solidFill>
                <a:effectLst/>
                <a:latin typeface="Noah" panose="00000500000000000000"/>
              </a:rPr>
              <a:t> : bonification de 7 500 $ (1:1)</a:t>
            </a:r>
          </a:p>
          <a:p>
            <a:pPr marL="285750" indent="-285750">
              <a:buFont typeface="Arial" panose="020B0604020202020204" pitchFamily="34" charset="0"/>
              <a:buChar char="•"/>
            </a:pPr>
            <a:r>
              <a:rPr lang="fr-FR" sz="1600" b="0" i="0" dirty="0">
                <a:solidFill>
                  <a:srgbClr val="000000"/>
                </a:solidFill>
                <a:effectLst/>
                <a:latin typeface="Noah" panose="00000500000000000000"/>
              </a:rPr>
              <a:t>Fonds total de 15 000$ pour le projet de recherche</a:t>
            </a:r>
          </a:p>
          <a:p>
            <a:pPr marL="285750" indent="-285750">
              <a:buFont typeface="Arial" panose="020B0604020202020204" pitchFamily="34" charset="0"/>
              <a:buChar char="•"/>
            </a:pPr>
            <a:r>
              <a:rPr lang="fr-FR" sz="1600" dirty="0">
                <a:solidFill>
                  <a:srgbClr val="000000"/>
                </a:solidFill>
                <a:latin typeface="Noah" panose="00000500000000000000"/>
              </a:rPr>
              <a:t>Allocation minimale de </a:t>
            </a:r>
            <a:r>
              <a:rPr lang="fr-FR" sz="1600" b="0" i="0" dirty="0">
                <a:solidFill>
                  <a:srgbClr val="000000"/>
                </a:solidFill>
                <a:effectLst/>
                <a:latin typeface="Noah" panose="00000500000000000000"/>
              </a:rPr>
              <a:t>10 000 $/unité de stage (4 à 6 mois)</a:t>
            </a:r>
            <a:endParaRPr lang="fr-FR" sz="1600" dirty="0">
              <a:solidFill>
                <a:srgbClr val="000000"/>
              </a:solidFill>
              <a:latin typeface="Noah" panose="00000500000000000000"/>
            </a:endParaRPr>
          </a:p>
          <a:p>
            <a:pPr marL="285750" indent="-285750">
              <a:buFont typeface="Arial" panose="020B0604020202020204" pitchFamily="34" charset="0"/>
              <a:buChar char="•"/>
            </a:pPr>
            <a:endParaRPr lang="fr-FR" sz="1600" dirty="0">
              <a:solidFill>
                <a:srgbClr val="000000"/>
              </a:solidFill>
              <a:latin typeface="Noah" panose="00000500000000000000"/>
              <a:sym typeface="Wingdings" panose="05000000000000000000" pitchFamily="2" charset="2"/>
            </a:endParaRPr>
          </a:p>
          <a:p>
            <a:r>
              <a:rPr lang="fr-FR" sz="1600" b="1" dirty="0">
                <a:solidFill>
                  <a:srgbClr val="000000"/>
                </a:solidFill>
                <a:latin typeface="Noah" panose="00000500000000000000"/>
                <a:sym typeface="Wingdings" panose="05000000000000000000" pitchFamily="2" charset="2"/>
              </a:rPr>
              <a:t>APPLICABLE POUR :</a:t>
            </a:r>
          </a:p>
          <a:p>
            <a:pPr marL="285750" indent="-285750">
              <a:buFont typeface="Arial" panose="020B0604020202020204" pitchFamily="34" charset="0"/>
              <a:buChar char="•"/>
            </a:pPr>
            <a:r>
              <a:rPr lang="fr-FR" sz="1600" dirty="0" err="1">
                <a:solidFill>
                  <a:srgbClr val="000000"/>
                </a:solidFill>
                <a:latin typeface="Noah" panose="00000500000000000000"/>
                <a:sym typeface="Wingdings" panose="05000000000000000000" pitchFamily="2" charset="2"/>
              </a:rPr>
              <a:t>Étudiant.e.s</a:t>
            </a:r>
            <a:r>
              <a:rPr lang="fr-FR" sz="1600" dirty="0">
                <a:solidFill>
                  <a:srgbClr val="000000"/>
                </a:solidFill>
                <a:latin typeface="Noah" panose="00000500000000000000"/>
                <a:sym typeface="Wingdings" panose="05000000000000000000" pitchFamily="2" charset="2"/>
              </a:rPr>
              <a:t> de 1</a:t>
            </a:r>
            <a:r>
              <a:rPr lang="fr-FR" sz="1600" baseline="30000" dirty="0">
                <a:solidFill>
                  <a:srgbClr val="000000"/>
                </a:solidFill>
                <a:latin typeface="Noah" panose="00000500000000000000"/>
                <a:sym typeface="Wingdings" panose="05000000000000000000" pitchFamily="2" charset="2"/>
              </a:rPr>
              <a:t>e</a:t>
            </a:r>
            <a:r>
              <a:rPr lang="fr-FR" sz="1600" dirty="0">
                <a:solidFill>
                  <a:srgbClr val="000000"/>
                </a:solidFill>
                <a:latin typeface="Noah" panose="00000500000000000000"/>
                <a:sym typeface="Wingdings" panose="05000000000000000000" pitchFamily="2" charset="2"/>
              </a:rPr>
              <a:t>, 2</a:t>
            </a:r>
            <a:r>
              <a:rPr lang="fr-FR" sz="1600" baseline="30000" dirty="0">
                <a:solidFill>
                  <a:srgbClr val="000000"/>
                </a:solidFill>
                <a:latin typeface="Noah" panose="00000500000000000000"/>
                <a:sym typeface="Wingdings" panose="05000000000000000000" pitchFamily="2" charset="2"/>
              </a:rPr>
              <a:t>e</a:t>
            </a:r>
            <a:r>
              <a:rPr lang="fr-FR" sz="1600" dirty="0">
                <a:solidFill>
                  <a:srgbClr val="000000"/>
                </a:solidFill>
                <a:latin typeface="Noah" panose="00000500000000000000"/>
                <a:sym typeface="Wingdings" panose="05000000000000000000" pitchFamily="2" charset="2"/>
              </a:rPr>
              <a:t> et 3</a:t>
            </a:r>
            <a:r>
              <a:rPr lang="fr-FR" sz="1600" baseline="30000" dirty="0">
                <a:solidFill>
                  <a:srgbClr val="000000"/>
                </a:solidFill>
                <a:latin typeface="Noah" panose="00000500000000000000"/>
                <a:sym typeface="Wingdings" panose="05000000000000000000" pitchFamily="2" charset="2"/>
              </a:rPr>
              <a:t>e</a:t>
            </a:r>
            <a:r>
              <a:rPr lang="fr-FR" sz="1600" dirty="0">
                <a:solidFill>
                  <a:srgbClr val="000000"/>
                </a:solidFill>
                <a:latin typeface="Noah" panose="00000500000000000000"/>
                <a:sym typeface="Wingdings" panose="05000000000000000000" pitchFamily="2" charset="2"/>
              </a:rPr>
              <a:t> cycles</a:t>
            </a:r>
          </a:p>
          <a:p>
            <a:pPr marL="285750" indent="-285750">
              <a:buFont typeface="Arial" panose="020B0604020202020204" pitchFamily="34" charset="0"/>
              <a:buChar char="•"/>
            </a:pPr>
            <a:r>
              <a:rPr lang="fr-FR" sz="1600" dirty="0">
                <a:solidFill>
                  <a:srgbClr val="000000"/>
                </a:solidFill>
                <a:latin typeface="Noah" panose="00000500000000000000"/>
                <a:sym typeface="Wingdings" panose="05000000000000000000" pitchFamily="2" charset="2"/>
              </a:rPr>
              <a:t>Stage de recherche crédité</a:t>
            </a:r>
          </a:p>
          <a:p>
            <a:pPr marL="285750" indent="-285750">
              <a:buFont typeface="Arial" panose="020B0604020202020204" pitchFamily="34" charset="0"/>
              <a:buChar char="•"/>
            </a:pPr>
            <a:r>
              <a:rPr lang="fr-FR" sz="1600" dirty="0">
                <a:solidFill>
                  <a:srgbClr val="000000"/>
                </a:solidFill>
                <a:latin typeface="Noah" panose="00000500000000000000"/>
                <a:sym typeface="Wingdings" panose="05000000000000000000" pitchFamily="2" charset="2"/>
              </a:rPr>
              <a:t>Contrat d’auxiliaire de recherche</a:t>
            </a:r>
          </a:p>
          <a:p>
            <a:pPr marL="285750" indent="-285750">
              <a:buFont typeface="Arial" panose="020B0604020202020204" pitchFamily="34" charset="0"/>
              <a:buChar char="•"/>
            </a:pPr>
            <a:r>
              <a:rPr lang="fr-FR" sz="1600" dirty="0">
                <a:solidFill>
                  <a:srgbClr val="000000"/>
                </a:solidFill>
                <a:latin typeface="Noah" panose="00000500000000000000"/>
                <a:sym typeface="Wingdings" panose="05000000000000000000" pitchFamily="2" charset="2"/>
              </a:rPr>
              <a:t>Projet de mémoire ou de thèse associé </a:t>
            </a:r>
            <a:br>
              <a:rPr lang="fr-FR" sz="1600" dirty="0">
                <a:solidFill>
                  <a:srgbClr val="000000"/>
                </a:solidFill>
                <a:latin typeface="Noah" panose="00000500000000000000"/>
                <a:sym typeface="Wingdings" panose="05000000000000000000" pitchFamily="2" charset="2"/>
              </a:rPr>
            </a:br>
            <a:r>
              <a:rPr lang="fr-FR" sz="1600" dirty="0">
                <a:solidFill>
                  <a:srgbClr val="000000"/>
                </a:solidFill>
                <a:latin typeface="Noah" panose="00000500000000000000"/>
                <a:sym typeface="Wingdings" panose="05000000000000000000" pitchFamily="2" charset="2"/>
              </a:rPr>
              <a:t>au projet recherche d’</a:t>
            </a:r>
            <a:r>
              <a:rPr lang="fr-FR" sz="1600" dirty="0" err="1">
                <a:solidFill>
                  <a:srgbClr val="000000"/>
                </a:solidFill>
                <a:latin typeface="Noah" panose="00000500000000000000"/>
                <a:sym typeface="Wingdings" panose="05000000000000000000" pitchFamily="2" charset="2"/>
              </a:rPr>
              <a:t>un.e</a:t>
            </a:r>
            <a:r>
              <a:rPr lang="fr-FR" sz="1600" dirty="0">
                <a:solidFill>
                  <a:srgbClr val="000000"/>
                </a:solidFill>
                <a:latin typeface="Noah" panose="00000500000000000000"/>
                <a:sym typeface="Wingdings" panose="05000000000000000000" pitchFamily="2" charset="2"/>
              </a:rPr>
              <a:t> </a:t>
            </a:r>
            <a:r>
              <a:rPr lang="fr-FR" sz="1600" dirty="0" err="1">
                <a:solidFill>
                  <a:srgbClr val="000000"/>
                </a:solidFill>
                <a:latin typeface="Noah" panose="00000500000000000000"/>
                <a:sym typeface="Wingdings" panose="05000000000000000000" pitchFamily="2" charset="2"/>
              </a:rPr>
              <a:t>professeur.e</a:t>
            </a:r>
            <a:endParaRPr lang="fr-FR" sz="1600" dirty="0">
              <a:solidFill>
                <a:srgbClr val="000000"/>
              </a:solidFill>
              <a:latin typeface="Noah" panose="00000500000000000000"/>
              <a:sym typeface="Wingdings" panose="05000000000000000000" pitchFamily="2" charset="2"/>
            </a:endParaRPr>
          </a:p>
          <a:p>
            <a:pPr marL="285750" indent="-285750">
              <a:buFont typeface="Arial" panose="020B0604020202020204" pitchFamily="34" charset="0"/>
              <a:buChar char="•"/>
            </a:pPr>
            <a:endParaRPr lang="fr-FR" sz="1600" dirty="0">
              <a:solidFill>
                <a:srgbClr val="000000"/>
              </a:solidFill>
              <a:latin typeface="Noah" panose="00000500000000000000"/>
              <a:sym typeface="Wingdings" panose="05000000000000000000" pitchFamily="2" charset="2"/>
            </a:endParaRPr>
          </a:p>
          <a:p>
            <a:r>
              <a:rPr lang="fr-FR" sz="1600" b="1" dirty="0">
                <a:solidFill>
                  <a:srgbClr val="000000"/>
                </a:solidFill>
                <a:latin typeface="Noah" panose="00000500000000000000"/>
                <a:sym typeface="Wingdings" panose="05000000000000000000" pitchFamily="2" charset="2"/>
              </a:rPr>
              <a:t>LA DEMANDE EST DÉPOSÉE PAR VOTRE PROFESSEUR.E</a:t>
            </a:r>
          </a:p>
          <a:p>
            <a:pPr marL="285750" indent="-285750">
              <a:buFont typeface="Arial" panose="020B0604020202020204" pitchFamily="34" charset="0"/>
              <a:buChar char="•"/>
            </a:pPr>
            <a:r>
              <a:rPr lang="fr-FR" sz="1600" dirty="0">
                <a:solidFill>
                  <a:srgbClr val="000000"/>
                </a:solidFill>
                <a:latin typeface="Noah" panose="00000500000000000000"/>
                <a:sym typeface="Wingdings" panose="05000000000000000000" pitchFamily="2" charset="2"/>
              </a:rPr>
              <a:t>Des services d’accompagnement sont offerts par l’UQAM (Service des partenariats et du soutien à l’innovation – </a:t>
            </a:r>
            <a:r>
              <a:rPr lang="fr-FR" sz="1600" dirty="0" err="1">
                <a:solidFill>
                  <a:srgbClr val="000000"/>
                </a:solidFill>
                <a:latin typeface="Noah" panose="00000500000000000000"/>
                <a:sym typeface="Wingdings" panose="05000000000000000000" pitchFamily="2" charset="2"/>
              </a:rPr>
              <a:t>SePSI</a:t>
            </a:r>
            <a:r>
              <a:rPr lang="fr-FR" sz="1600" dirty="0">
                <a:solidFill>
                  <a:srgbClr val="000000"/>
                </a:solidFill>
                <a:latin typeface="Noah" panose="00000500000000000000"/>
                <a:sym typeface="Wingdings" panose="05000000000000000000" pitchFamily="2" charset="2"/>
              </a:rPr>
              <a:t>)</a:t>
            </a:r>
          </a:p>
          <a:p>
            <a:pPr marL="285750" indent="-285750">
              <a:buFont typeface="Arial" panose="020B0604020202020204" pitchFamily="34" charset="0"/>
              <a:buChar char="•"/>
            </a:pPr>
            <a:r>
              <a:rPr lang="fr-FR" sz="1600" dirty="0">
                <a:solidFill>
                  <a:srgbClr val="000000"/>
                </a:solidFill>
                <a:latin typeface="Noah" panose="00000500000000000000"/>
                <a:sym typeface="Wingdings" panose="05000000000000000000" pitchFamily="2" charset="2"/>
              </a:rPr>
              <a:t>Le dépôt de candidatures est en continu</a:t>
            </a:r>
            <a:endParaRPr lang="fr-FR" sz="1600" b="0" i="0" dirty="0">
              <a:solidFill>
                <a:srgbClr val="000000"/>
              </a:solidFill>
              <a:effectLst/>
              <a:latin typeface="Noah" panose="00000500000000000000"/>
            </a:endParaRPr>
          </a:p>
        </p:txBody>
      </p:sp>
      <p:sp>
        <p:nvSpPr>
          <p:cNvPr id="9" name="ZoneTexte 8">
            <a:extLst>
              <a:ext uri="{FF2B5EF4-FFF2-40B4-BE49-F238E27FC236}">
                <a16:creationId xmlns:a16="http://schemas.microsoft.com/office/drawing/2014/main" id="{FB556FDB-0046-95FC-A3F2-2DAF4982A5B1}"/>
              </a:ext>
            </a:extLst>
          </p:cNvPr>
          <p:cNvSpPr txBox="1"/>
          <p:nvPr/>
        </p:nvSpPr>
        <p:spPr>
          <a:xfrm>
            <a:off x="6096000" y="6334780"/>
            <a:ext cx="6138040" cy="523220"/>
          </a:xfrm>
          <a:prstGeom prst="rect">
            <a:avLst/>
          </a:prstGeom>
          <a:noFill/>
        </p:spPr>
        <p:txBody>
          <a:bodyPr wrap="square">
            <a:spAutoFit/>
          </a:bodyPr>
          <a:lstStyle/>
          <a:p>
            <a:r>
              <a:rPr lang="fr-CA" sz="1400" dirty="0">
                <a:hlinkClick r:id="rId4">
                  <a:extLst>
                    <a:ext uri="{A12FA001-AC4F-418D-AE19-62706E023703}">
                      <ahyp:hlinkClr xmlns:ahyp="http://schemas.microsoft.com/office/drawing/2018/hyperlinkcolor" val="tx"/>
                    </a:ext>
                  </a:extLst>
                </a:hlinkClick>
              </a:rPr>
              <a:t>https://www.mitacs.ca/fr-ca/nos-programmes/</a:t>
            </a:r>
            <a:br>
              <a:rPr lang="fr-CA" sz="1400" dirty="0">
                <a:hlinkClick r:id="rId4">
                  <a:extLst>
                    <a:ext uri="{A12FA001-AC4F-418D-AE19-62706E023703}">
                      <ahyp:hlinkClr xmlns:ahyp="http://schemas.microsoft.com/office/drawing/2018/hyperlinkcolor" val="tx"/>
                    </a:ext>
                  </a:extLst>
                </a:hlinkClick>
              </a:rPr>
            </a:br>
            <a:r>
              <a:rPr lang="fr-CA" sz="1400" dirty="0" err="1">
                <a:hlinkClick r:id="rId4">
                  <a:extLst>
                    <a:ext uri="{A12FA001-AC4F-418D-AE19-62706E023703}">
                      <ahyp:hlinkClr xmlns:ahyp="http://schemas.microsoft.com/office/drawing/2018/hyperlinkcolor" val="tx"/>
                    </a:ext>
                  </a:extLst>
                </a:hlinkClick>
              </a:rPr>
              <a:t>acceleration</a:t>
            </a:r>
            <a:r>
              <a:rPr lang="fr-CA" sz="1400" dirty="0">
                <a:hlinkClick r:id="rId4">
                  <a:extLst>
                    <a:ext uri="{A12FA001-AC4F-418D-AE19-62706E023703}">
                      <ahyp:hlinkClr xmlns:ahyp="http://schemas.microsoft.com/office/drawing/2018/hyperlinkcolor" val="tx"/>
                    </a:ext>
                  </a:extLst>
                </a:hlinkClick>
              </a:rPr>
              <a:t>-programme-principal-</a:t>
            </a:r>
            <a:r>
              <a:rPr lang="fr-CA" sz="1400" dirty="0" err="1">
                <a:hlinkClick r:id="rId4">
                  <a:extLst>
                    <a:ext uri="{A12FA001-AC4F-418D-AE19-62706E023703}">
                      <ahyp:hlinkClr xmlns:ahyp="http://schemas.microsoft.com/office/drawing/2018/hyperlinkcolor" val="tx"/>
                    </a:ext>
                  </a:extLst>
                </a:hlinkClick>
              </a:rPr>
              <a:t>etudiants</a:t>
            </a:r>
            <a:r>
              <a:rPr lang="fr-CA" sz="1400" dirty="0">
                <a:hlinkClick r:id="rId4">
                  <a:extLst>
                    <a:ext uri="{A12FA001-AC4F-418D-AE19-62706E023703}">
                      <ahyp:hlinkClr xmlns:ahyp="http://schemas.microsoft.com/office/drawing/2018/hyperlinkcolor" val="tx"/>
                    </a:ext>
                  </a:extLst>
                </a:hlinkClick>
              </a:rPr>
              <a:t>-postdocs/</a:t>
            </a:r>
            <a:r>
              <a:rPr lang="fr-CA" sz="1400" dirty="0"/>
              <a:t> </a:t>
            </a:r>
          </a:p>
        </p:txBody>
      </p:sp>
      <p:pic>
        <p:nvPicPr>
          <p:cNvPr id="12" name="Image 11" descr="Une image contenant Police, Graphique, graphisme, logo&#10;&#10;Description générée automatiquement">
            <a:extLst>
              <a:ext uri="{FF2B5EF4-FFF2-40B4-BE49-F238E27FC236}">
                <a16:creationId xmlns:a16="http://schemas.microsoft.com/office/drawing/2014/main" id="{37B10444-E3EA-9358-A6FE-0D85F1457B13}"/>
              </a:ext>
            </a:extLst>
          </p:cNvPr>
          <p:cNvPicPr>
            <a:picLocks noChangeAspect="1"/>
          </p:cNvPicPr>
          <p:nvPr/>
        </p:nvPicPr>
        <p:blipFill>
          <a:blip r:embed="rId5"/>
          <a:stretch>
            <a:fillRect/>
          </a:stretch>
        </p:blipFill>
        <p:spPr>
          <a:xfrm>
            <a:off x="6732041" y="582133"/>
            <a:ext cx="4640152" cy="963154"/>
          </a:xfrm>
          <a:prstGeom prst="rect">
            <a:avLst/>
          </a:prstGeom>
        </p:spPr>
      </p:pic>
    </p:spTree>
    <p:extLst>
      <p:ext uri="{BB962C8B-B14F-4D97-AF65-F5344CB8AC3E}">
        <p14:creationId xmlns:p14="http://schemas.microsoft.com/office/powerpoint/2010/main" val="1195074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83A4-D3C9-0C4B-A887-39CA6D60E7E4}"/>
              </a:ext>
            </a:extLst>
          </p:cNvPr>
          <p:cNvSpPr/>
          <p:nvPr/>
        </p:nvSpPr>
        <p:spPr>
          <a:xfrm>
            <a:off x="0" y="0"/>
            <a:ext cx="12192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AF6D27A-9B06-E34C-8309-26361AA1ACBB}"/>
              </a:ext>
            </a:extLst>
          </p:cNvPr>
          <p:cNvSpPr txBox="1"/>
          <p:nvPr/>
        </p:nvSpPr>
        <p:spPr>
          <a:xfrm>
            <a:off x="5428290" y="6199834"/>
            <a:ext cx="3471975" cy="323165"/>
          </a:xfrm>
          <a:prstGeom prst="rect">
            <a:avLst/>
          </a:prstGeom>
          <a:noFill/>
        </p:spPr>
        <p:txBody>
          <a:bodyPr wrap="square" rtlCol="0">
            <a:spAutoFit/>
          </a:bodyPr>
          <a:lstStyle/>
          <a:p>
            <a:pPr algn="r"/>
            <a:r>
              <a:rPr lang="fr-FR" sz="1500" dirty="0">
                <a:solidFill>
                  <a:schemeClr val="bg1"/>
                </a:solidFill>
                <a:latin typeface="Lab Grotesque" pitchFamily="2" charset="77"/>
                <a:cs typeface="Arial" panose="020B0604020202020204" pitchFamily="34" charset="0"/>
              </a:rPr>
              <a:t>École des sciences de la gestion</a:t>
            </a:r>
          </a:p>
        </p:txBody>
      </p:sp>
      <p:sp>
        <p:nvSpPr>
          <p:cNvPr id="5" name="ZoneTexte 4">
            <a:extLst>
              <a:ext uri="{FF2B5EF4-FFF2-40B4-BE49-F238E27FC236}">
                <a16:creationId xmlns:a16="http://schemas.microsoft.com/office/drawing/2014/main" id="{5274D5B4-F294-4242-A4D6-922FA6231CF7}"/>
              </a:ext>
            </a:extLst>
          </p:cNvPr>
          <p:cNvSpPr txBox="1"/>
          <p:nvPr/>
        </p:nvSpPr>
        <p:spPr>
          <a:xfrm>
            <a:off x="0" y="2730585"/>
            <a:ext cx="12192000" cy="738664"/>
          </a:xfrm>
          <a:prstGeom prst="rect">
            <a:avLst/>
          </a:prstGeom>
          <a:noFill/>
        </p:spPr>
        <p:txBody>
          <a:bodyPr wrap="square" rtlCol="0">
            <a:spAutoFit/>
          </a:bodyPr>
          <a:lstStyle/>
          <a:p>
            <a:pPr algn="ctr"/>
            <a:r>
              <a:rPr lang="fr-FR" sz="4200" dirty="0">
                <a:solidFill>
                  <a:schemeClr val="bg1"/>
                </a:solidFill>
              </a:rPr>
              <a:t>Calendrier et points de contacts</a:t>
            </a:r>
          </a:p>
        </p:txBody>
      </p:sp>
      <p:pic>
        <p:nvPicPr>
          <p:cNvPr id="8" name="Image 7">
            <a:extLst>
              <a:ext uri="{FF2B5EF4-FFF2-40B4-BE49-F238E27FC236}">
                <a16:creationId xmlns:a16="http://schemas.microsoft.com/office/drawing/2014/main" id="{CA8F1681-9599-9041-8BC5-499940A86BE6}"/>
              </a:ext>
            </a:extLst>
          </p:cNvPr>
          <p:cNvPicPr>
            <a:picLocks noChangeAspect="1"/>
          </p:cNvPicPr>
          <p:nvPr/>
        </p:nvPicPr>
        <p:blipFill>
          <a:blip r:embed="rId3"/>
          <a:srcRect/>
          <a:stretch/>
        </p:blipFill>
        <p:spPr>
          <a:xfrm>
            <a:off x="9538118" y="6176750"/>
            <a:ext cx="2208376" cy="369332"/>
          </a:xfrm>
          <a:prstGeom prst="rect">
            <a:avLst/>
          </a:prstGeom>
        </p:spPr>
      </p:pic>
    </p:spTree>
    <p:extLst>
      <p:ext uri="{BB962C8B-B14F-4D97-AF65-F5344CB8AC3E}">
        <p14:creationId xmlns:p14="http://schemas.microsoft.com/office/powerpoint/2010/main" val="3144721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614B-A3A3-2215-FA01-EAA381DD5BD3}"/>
              </a:ext>
            </a:extLst>
          </p:cNvPr>
          <p:cNvSpPr>
            <a:spLocks noGrp="1"/>
          </p:cNvSpPr>
          <p:nvPr>
            <p:ph type="title"/>
          </p:nvPr>
        </p:nvSpPr>
        <p:spPr/>
        <p:txBody>
          <a:bodyPr/>
          <a:lstStyle/>
          <a:p>
            <a:r>
              <a:rPr lang="fr-CA" dirty="0"/>
              <a:t>Rappel: calendrier des concours actuels</a:t>
            </a:r>
          </a:p>
        </p:txBody>
      </p:sp>
      <p:sp>
        <p:nvSpPr>
          <p:cNvPr id="3" name="Espace réservé du contenu 2">
            <a:extLst>
              <a:ext uri="{FF2B5EF4-FFF2-40B4-BE49-F238E27FC236}">
                <a16:creationId xmlns:a16="http://schemas.microsoft.com/office/drawing/2014/main" id="{D4E51A61-0569-E080-80EC-D542DBBF925D}"/>
              </a:ext>
            </a:extLst>
          </p:cNvPr>
          <p:cNvSpPr>
            <a:spLocks noGrp="1"/>
          </p:cNvSpPr>
          <p:nvPr>
            <p:ph idx="1"/>
          </p:nvPr>
        </p:nvSpPr>
        <p:spPr>
          <a:xfrm>
            <a:off x="911772" y="1594396"/>
            <a:ext cx="10515600" cy="5100694"/>
          </a:xfrm>
        </p:spPr>
        <p:txBody>
          <a:bodyPr>
            <a:normAutofit/>
          </a:bodyPr>
          <a:lstStyle/>
          <a:p>
            <a:r>
              <a:rPr lang="fr-CA" b="1" dirty="0"/>
              <a:t>Fondation de l’UQAM: </a:t>
            </a:r>
            <a:r>
              <a:rPr lang="fr-CA" dirty="0"/>
              <a:t>date limite 26 février 2026 </a:t>
            </a:r>
            <a:br>
              <a:rPr lang="fr-CA" dirty="0"/>
            </a:br>
            <a:r>
              <a:rPr lang="fr-CA" dirty="0"/>
              <a:t>(résultats mai)</a:t>
            </a:r>
          </a:p>
          <a:p>
            <a:r>
              <a:rPr lang="fr-CA" b="1" dirty="0"/>
              <a:t>Bourses ESG2</a:t>
            </a:r>
            <a:r>
              <a:rPr lang="fr-CA" dirty="0"/>
              <a:t>: date limite 23 février 2026</a:t>
            </a:r>
            <a:br>
              <a:rPr lang="fr-CA" dirty="0"/>
            </a:br>
            <a:r>
              <a:rPr lang="fr-CA" dirty="0"/>
              <a:t>(résultats fin avril)</a:t>
            </a:r>
          </a:p>
          <a:p>
            <a:r>
              <a:rPr lang="fr-CA" b="1" dirty="0"/>
              <a:t>Bourses </a:t>
            </a:r>
            <a:r>
              <a:rPr lang="fr-CA" b="1" dirty="0" err="1"/>
              <a:t>Mitacs</a:t>
            </a:r>
            <a:r>
              <a:rPr lang="fr-CA" b="1" dirty="0"/>
              <a:t> </a:t>
            </a:r>
            <a:r>
              <a:rPr lang="fr-CA" dirty="0"/>
              <a:t>:  </a:t>
            </a:r>
            <a:r>
              <a:rPr lang="fr-CA" dirty="0">
                <a:solidFill>
                  <a:srgbClr val="000000"/>
                </a:solidFill>
              </a:rPr>
              <a:t>en continu</a:t>
            </a:r>
          </a:p>
          <a:p>
            <a:r>
              <a:rPr lang="fr-CA" b="1" dirty="0"/>
              <a:t>Bourses À Nous la Recherche </a:t>
            </a:r>
            <a:r>
              <a:rPr lang="fr-CA" dirty="0"/>
              <a:t>: 27 février 2026</a:t>
            </a:r>
          </a:p>
          <a:p>
            <a:pPr marL="0" indent="0">
              <a:buNone/>
            </a:pPr>
            <a:endParaRPr lang="fr-CA" dirty="0"/>
          </a:p>
          <a:p>
            <a:pPr marL="0" indent="0">
              <a:buNone/>
            </a:pPr>
            <a:endParaRPr lang="fr-CA" dirty="0"/>
          </a:p>
          <a:p>
            <a:pPr marL="0" indent="0">
              <a:buNone/>
            </a:pPr>
            <a:endParaRPr lang="fr-CA" dirty="0"/>
          </a:p>
        </p:txBody>
      </p:sp>
    </p:spTree>
    <p:extLst>
      <p:ext uri="{BB962C8B-B14F-4D97-AF65-F5344CB8AC3E}">
        <p14:creationId xmlns:p14="http://schemas.microsoft.com/office/powerpoint/2010/main" val="1458373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99814C8-5209-FE44-9BD7-9E0480604058}"/>
              </a:ext>
            </a:extLst>
          </p:cNvPr>
          <p:cNvSpPr>
            <a:spLocks noGrp="1"/>
          </p:cNvSpPr>
          <p:nvPr>
            <p:ph type="title"/>
          </p:nvPr>
        </p:nvSpPr>
        <p:spPr/>
        <p:txBody>
          <a:bodyPr>
            <a:normAutofit fontScale="90000"/>
          </a:bodyPr>
          <a:lstStyle/>
          <a:p>
            <a:br>
              <a:rPr lang="fr-FR" sz="2200" dirty="0"/>
            </a:br>
            <a:r>
              <a:rPr lang="fr-FR" sz="2200" dirty="0"/>
              <a:t>POINTS DE SERVICES</a:t>
            </a:r>
            <a:br>
              <a:rPr lang="fr-FR" sz="2200" dirty="0"/>
            </a:br>
            <a:br>
              <a:rPr lang="fr-FR" sz="2200" dirty="0"/>
            </a:br>
            <a:br>
              <a:rPr lang="fr-FR" sz="2200" dirty="0"/>
            </a:br>
            <a:br>
              <a:rPr lang="fr-FR" sz="2200" dirty="0"/>
            </a:br>
            <a:br>
              <a:rPr lang="fr-FR" sz="2200" dirty="0"/>
            </a:br>
            <a:br>
              <a:rPr lang="fr-FR" sz="2200" dirty="0"/>
            </a:br>
            <a:br>
              <a:rPr lang="fr-FR" sz="1800" dirty="0">
                <a:solidFill>
                  <a:srgbClr val="000000"/>
                </a:solidFill>
                <a:latin typeface="+mn-lt"/>
                <a:ea typeface="+mn-ea"/>
                <a:cs typeface="+mn-cs"/>
              </a:rPr>
            </a:br>
            <a:br>
              <a:rPr lang="fr-FR" sz="1800" dirty="0">
                <a:solidFill>
                  <a:srgbClr val="000000"/>
                </a:solidFill>
                <a:latin typeface="+mn-lt"/>
                <a:ea typeface="+mn-ea"/>
                <a:cs typeface="+mn-cs"/>
              </a:rPr>
            </a:br>
            <a:br>
              <a:rPr lang="fr-FR" sz="1800" dirty="0">
                <a:solidFill>
                  <a:srgbClr val="000000"/>
                </a:solidFill>
                <a:latin typeface="+mn-lt"/>
                <a:ea typeface="+mn-ea"/>
                <a:cs typeface="+mn-cs"/>
              </a:rPr>
            </a:br>
            <a:br>
              <a:rPr lang="fr-FR" sz="1800" dirty="0">
                <a:solidFill>
                  <a:srgbClr val="000000"/>
                </a:solidFill>
                <a:latin typeface="+mn-lt"/>
                <a:ea typeface="+mn-ea"/>
                <a:cs typeface="+mn-cs"/>
              </a:rPr>
            </a:br>
            <a:br>
              <a:rPr lang="fr-FR" sz="2200" dirty="0"/>
            </a:br>
            <a:br>
              <a:rPr lang="fr-FR" sz="2200" dirty="0"/>
            </a:br>
            <a:br>
              <a:rPr lang="fr-FR" sz="2200" dirty="0"/>
            </a:br>
            <a:br>
              <a:rPr lang="fr-FR" sz="2200" dirty="0"/>
            </a:br>
            <a:br>
              <a:rPr lang="fr-FR" sz="2200" dirty="0"/>
            </a:br>
            <a:br>
              <a:rPr lang="fr-FR" sz="2200" dirty="0"/>
            </a:br>
            <a:br>
              <a:rPr lang="fr-FR" sz="2200" dirty="0"/>
            </a:br>
            <a:br>
              <a:rPr lang="fr-FR" sz="2200" dirty="0"/>
            </a:br>
            <a:br>
              <a:rPr lang="fr-FR" sz="2200" dirty="0"/>
            </a:br>
            <a:br>
              <a:rPr lang="fr-FR" sz="2200" dirty="0"/>
            </a:br>
            <a:br>
              <a:rPr lang="fr-FR" sz="2200" dirty="0"/>
            </a:br>
            <a:endParaRPr lang="fr-FR" sz="2200" dirty="0"/>
          </a:p>
        </p:txBody>
      </p:sp>
      <p:pic>
        <p:nvPicPr>
          <p:cNvPr id="13" name="Espace réservé du contenu 12">
            <a:extLst>
              <a:ext uri="{FF2B5EF4-FFF2-40B4-BE49-F238E27FC236}">
                <a16:creationId xmlns:a16="http://schemas.microsoft.com/office/drawing/2014/main" id="{79638E0B-38D0-B1B6-4F10-9067CD58E334}"/>
              </a:ext>
            </a:extLst>
          </p:cNvPr>
          <p:cNvPicPr>
            <a:picLocks noGrp="1" noChangeAspect="1"/>
          </p:cNvPicPr>
          <p:nvPr>
            <p:ph idx="1"/>
          </p:nvPr>
        </p:nvPicPr>
        <p:blipFill>
          <a:blip r:embed="rId3"/>
          <a:stretch>
            <a:fillRect/>
          </a:stretch>
        </p:blipFill>
        <p:spPr>
          <a:xfrm>
            <a:off x="5576900" y="77686"/>
            <a:ext cx="5105417" cy="837607"/>
          </a:xfrm>
        </p:spPr>
      </p:pic>
      <p:pic>
        <p:nvPicPr>
          <p:cNvPr id="5" name="Image 4">
            <a:extLst>
              <a:ext uri="{FF2B5EF4-FFF2-40B4-BE49-F238E27FC236}">
                <a16:creationId xmlns:a16="http://schemas.microsoft.com/office/drawing/2014/main" id="{93FE7013-561E-B240-8ACB-84D3DC104D12}"/>
              </a:ext>
            </a:extLst>
          </p:cNvPr>
          <p:cNvPicPr>
            <a:picLocks noChangeAspect="1"/>
          </p:cNvPicPr>
          <p:nvPr/>
        </p:nvPicPr>
        <p:blipFill>
          <a:blip r:embed="rId4"/>
          <a:srcRect/>
          <a:stretch/>
        </p:blipFill>
        <p:spPr>
          <a:xfrm>
            <a:off x="9551183" y="6204917"/>
            <a:ext cx="2208377" cy="369281"/>
          </a:xfrm>
          <a:prstGeom prst="rect">
            <a:avLst/>
          </a:prstGeom>
        </p:spPr>
      </p:pic>
      <p:grpSp>
        <p:nvGrpSpPr>
          <p:cNvPr id="4" name="Groupe 3"/>
          <p:cNvGrpSpPr/>
          <p:nvPr/>
        </p:nvGrpSpPr>
        <p:grpSpPr>
          <a:xfrm>
            <a:off x="254000" y="77687"/>
            <a:ext cx="5273040" cy="3611553"/>
            <a:chOff x="254000" y="77687"/>
            <a:chExt cx="5273040" cy="3611553"/>
          </a:xfrm>
        </p:grpSpPr>
        <p:pic>
          <p:nvPicPr>
            <p:cNvPr id="1028" name="Picture 4" descr="https://esg.uqam.ca/wp-content/uploads/Vignettes_CadreBLC_Bourses_v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758" y="77687"/>
              <a:ext cx="2417080" cy="12454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000" y="1353046"/>
              <a:ext cx="5273040" cy="2336194"/>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fr-CA" sz="1400" dirty="0">
                  <a:solidFill>
                    <a:srgbClr val="000000"/>
                  </a:solidFill>
                </a:rPr>
                <a:t>Équipe des bourses d’études - Nous joindre: </a:t>
              </a:r>
              <a:r>
                <a:rPr lang="fr-CA" sz="1400" dirty="0">
                  <a:solidFill>
                    <a:srgbClr val="000000"/>
                  </a:solidFill>
                  <a:hlinkClick r:id="rId6"/>
                </a:rPr>
                <a:t>bourses@uqam.ca</a:t>
              </a:r>
              <a:r>
                <a:rPr lang="fr-CA" sz="1400" dirty="0">
                  <a:solidFill>
                    <a:srgbClr val="000000"/>
                  </a:solidFill>
                </a:rPr>
                <a:t> </a:t>
              </a:r>
            </a:p>
            <a:p>
              <a:pPr algn="just"/>
              <a:r>
                <a:rPr lang="fr-CA" sz="1400" u="sng" dirty="0">
                  <a:solidFill>
                    <a:srgbClr val="000000"/>
                  </a:solidFill>
                </a:rPr>
                <a:t>Questions</a:t>
              </a:r>
              <a:r>
                <a:rPr lang="fr-CA" sz="1400" dirty="0">
                  <a:solidFill>
                    <a:srgbClr val="000000"/>
                  </a:solidFill>
                </a:rPr>
                <a:t>: </a:t>
              </a:r>
            </a:p>
            <a:p>
              <a:pPr algn="just"/>
              <a:r>
                <a:rPr lang="fr-CA" sz="1400" dirty="0">
                  <a:solidFill>
                    <a:srgbClr val="000000"/>
                  </a:solidFill>
                </a:rPr>
                <a:t>RIBÉ</a:t>
              </a:r>
            </a:p>
            <a:p>
              <a:pPr algn="just"/>
              <a:r>
                <a:rPr lang="fr-CA" sz="1400" dirty="0">
                  <a:solidFill>
                    <a:srgbClr val="000000"/>
                  </a:solidFill>
                </a:rPr>
                <a:t>Bourses Fondation de l’UQAM</a:t>
              </a:r>
            </a:p>
            <a:p>
              <a:r>
                <a:rPr lang="fr-CA" sz="1400" dirty="0">
                  <a:solidFill>
                    <a:srgbClr val="000000"/>
                  </a:solidFill>
                </a:rPr>
                <a:t>Bourse exemption « partielle » des frais majorés: </a:t>
              </a:r>
            </a:p>
            <a:p>
              <a:r>
                <a:rPr lang="fr-CA" sz="1400" dirty="0">
                  <a:solidFill>
                    <a:srgbClr val="000000"/>
                  </a:solidFill>
                </a:rPr>
                <a:t>Maîtrise (RIBÉ #1812), Doctorat (RIBÉ #1370)</a:t>
              </a:r>
            </a:p>
            <a:p>
              <a:r>
                <a:rPr lang="fr-CA" sz="1400" dirty="0">
                  <a:solidFill>
                    <a:srgbClr val="000000"/>
                  </a:solidFill>
                </a:rPr>
                <a:t>Attestation de bourses – Concours gérés par les SRVE</a:t>
              </a:r>
            </a:p>
            <a:p>
              <a:endParaRPr lang="fr-CA" sz="1400" dirty="0">
                <a:solidFill>
                  <a:srgbClr val="000000"/>
                </a:solidFill>
              </a:endParaRPr>
            </a:p>
            <a:p>
              <a:r>
                <a:rPr lang="fr-CA" sz="1400" dirty="0">
                  <a:solidFill>
                    <a:srgbClr val="000000"/>
                  </a:solidFill>
                </a:rPr>
                <a:t>Équipe Aide financière (Prêts et bourses) – Nous joindre: </a:t>
              </a:r>
              <a:r>
                <a:rPr lang="fr-CA" sz="1400" dirty="0">
                  <a:solidFill>
                    <a:srgbClr val="000000"/>
                  </a:solidFill>
                  <a:hlinkClick r:id="rId7"/>
                </a:rPr>
                <a:t>aidefinanciere@uqam.ca</a:t>
              </a:r>
              <a:endParaRPr lang="fr-CA" sz="1400" dirty="0">
                <a:solidFill>
                  <a:srgbClr val="000000"/>
                </a:solidFill>
              </a:endParaRPr>
            </a:p>
          </p:txBody>
        </p:sp>
      </p:grpSp>
      <p:sp>
        <p:nvSpPr>
          <p:cNvPr id="7" name="Rectangle 3">
            <a:extLst>
              <a:ext uri="{FF2B5EF4-FFF2-40B4-BE49-F238E27FC236}">
                <a16:creationId xmlns:a16="http://schemas.microsoft.com/office/drawing/2014/main" id="{352D6E84-D7F7-DE77-089D-3C9ECB913E29}"/>
              </a:ext>
            </a:extLst>
          </p:cNvPr>
          <p:cNvSpPr>
            <a:spLocks noChangeArrowheads="1"/>
          </p:cNvSpPr>
          <p:nvPr/>
        </p:nvSpPr>
        <p:spPr bwMode="auto">
          <a:xfrm>
            <a:off x="0" y="93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grpSp>
        <p:nvGrpSpPr>
          <p:cNvPr id="16" name="Groupe 15">
            <a:extLst>
              <a:ext uri="{FF2B5EF4-FFF2-40B4-BE49-F238E27FC236}">
                <a16:creationId xmlns:a16="http://schemas.microsoft.com/office/drawing/2014/main" id="{F468305A-B001-38CE-2099-D819E55865D1}"/>
              </a:ext>
            </a:extLst>
          </p:cNvPr>
          <p:cNvGrpSpPr/>
          <p:nvPr/>
        </p:nvGrpSpPr>
        <p:grpSpPr>
          <a:xfrm>
            <a:off x="3314407" y="4142682"/>
            <a:ext cx="5311674" cy="2533329"/>
            <a:chOff x="5967421" y="3588203"/>
            <a:chExt cx="4216400" cy="1979148"/>
          </a:xfrm>
        </p:grpSpPr>
        <p:sp>
          <p:nvSpPr>
            <p:cNvPr id="10" name="Rectangle 9">
              <a:extLst>
                <a:ext uri="{FF2B5EF4-FFF2-40B4-BE49-F238E27FC236}">
                  <a16:creationId xmlns:a16="http://schemas.microsoft.com/office/drawing/2014/main" id="{DDD92F0C-9853-24F3-BB05-85141F0BCE42}"/>
                </a:ext>
              </a:extLst>
            </p:cNvPr>
            <p:cNvSpPr/>
            <p:nvPr/>
          </p:nvSpPr>
          <p:spPr>
            <a:xfrm>
              <a:off x="6021502" y="4078841"/>
              <a:ext cx="4162319" cy="148851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spAutoFit/>
            </a:bodyPr>
            <a:lstStyle/>
            <a:p>
              <a:r>
                <a:rPr lang="fr-FR" sz="1600" dirty="0">
                  <a:solidFill>
                    <a:srgbClr val="000000"/>
                  </a:solidFill>
                  <a:latin typeface="+mn-lt"/>
                  <a:ea typeface="+mn-ea"/>
                  <a:cs typeface="+mn-cs"/>
                </a:rPr>
                <a:t>Équipe des bourses-ESG </a:t>
              </a:r>
              <a:r>
                <a:rPr lang="fr-FR" sz="1200" dirty="0">
                  <a:solidFill>
                    <a:srgbClr val="000000"/>
                  </a:solidFill>
                  <a:latin typeface="+mn-lt"/>
                  <a:ea typeface="+mn-ea"/>
                  <a:cs typeface="+mn-cs"/>
                </a:rPr>
                <a:t>(Vice-décanat aux études)</a:t>
              </a:r>
              <a:br>
                <a:rPr lang="fr-FR" sz="1200" dirty="0">
                  <a:solidFill>
                    <a:srgbClr val="000000"/>
                  </a:solidFill>
                  <a:latin typeface="+mn-lt"/>
                  <a:ea typeface="+mn-ea"/>
                  <a:cs typeface="+mn-cs"/>
                </a:rPr>
              </a:br>
              <a:r>
                <a:rPr lang="fr-FR" sz="1600" dirty="0">
                  <a:solidFill>
                    <a:srgbClr val="000000"/>
                  </a:solidFill>
                  <a:latin typeface="+mn-lt"/>
                  <a:ea typeface="+mn-ea"/>
                  <a:cs typeface="+mn-cs"/>
                </a:rPr>
                <a:t>Nous joindre: </a:t>
              </a:r>
              <a:r>
                <a:rPr lang="fr-FR" sz="1600" dirty="0">
                  <a:solidFill>
                    <a:srgbClr val="000000"/>
                  </a:solidFill>
                  <a:hlinkClick r:id="rId8"/>
                </a:rPr>
                <a:t>bourses-esg@uqam.ca</a:t>
              </a:r>
              <a:r>
                <a:rPr lang="fr-FR" sz="1600" dirty="0">
                  <a:solidFill>
                    <a:srgbClr val="000000"/>
                  </a:solidFill>
                </a:rPr>
                <a:t> </a:t>
              </a:r>
              <a:endParaRPr lang="fr-FR" sz="1600" dirty="0">
                <a:solidFill>
                  <a:srgbClr val="000000"/>
                </a:solidFill>
                <a:latin typeface="+mn-lt"/>
                <a:ea typeface="+mn-ea"/>
                <a:cs typeface="+mn-cs"/>
              </a:endParaRPr>
            </a:p>
            <a:p>
              <a:br>
                <a:rPr lang="fr-FR" sz="1600" dirty="0">
                  <a:solidFill>
                    <a:srgbClr val="000000"/>
                  </a:solidFill>
                  <a:latin typeface="+mn-lt"/>
                  <a:ea typeface="+mn-ea"/>
                  <a:cs typeface="+mn-cs"/>
                </a:rPr>
              </a:br>
              <a:r>
                <a:rPr lang="fr-FR" sz="1600" u="sng" dirty="0">
                  <a:solidFill>
                    <a:srgbClr val="000000"/>
                  </a:solidFill>
                  <a:latin typeface="+mn-lt"/>
                  <a:ea typeface="+mn-ea"/>
                  <a:cs typeface="+mn-cs"/>
                </a:rPr>
                <a:t>Questions</a:t>
              </a:r>
              <a:r>
                <a:rPr lang="fr-FR" sz="1600" dirty="0">
                  <a:solidFill>
                    <a:srgbClr val="000000"/>
                  </a:solidFill>
                  <a:latin typeface="+mn-lt"/>
                  <a:ea typeface="+mn-ea"/>
                  <a:cs typeface="+mn-cs"/>
                </a:rPr>
                <a:t>: </a:t>
              </a:r>
              <a:br>
                <a:rPr lang="fr-FR" sz="1600" dirty="0">
                  <a:solidFill>
                    <a:srgbClr val="000000"/>
                  </a:solidFill>
                  <a:latin typeface="+mn-lt"/>
                  <a:ea typeface="+mn-ea"/>
                  <a:cs typeface="+mn-cs"/>
                </a:rPr>
              </a:br>
              <a:r>
                <a:rPr lang="fr-FR" sz="1600" dirty="0">
                  <a:solidFill>
                    <a:srgbClr val="000000"/>
                  </a:solidFill>
                  <a:latin typeface="+mn-lt"/>
                  <a:ea typeface="+mn-ea"/>
                  <a:cs typeface="+mn-cs"/>
                </a:rPr>
                <a:t>Bourses d’exemption « complète » (RiBé#1366)</a:t>
              </a:r>
            </a:p>
            <a:p>
              <a:r>
                <a:rPr lang="fr-FR" sz="1600" dirty="0">
                  <a:solidFill>
                    <a:srgbClr val="000000"/>
                  </a:solidFill>
                </a:rPr>
                <a:t>Bourses ESG2 (Bourses de soutien à la maîtrise)</a:t>
              </a:r>
            </a:p>
            <a:p>
              <a:r>
                <a:rPr lang="fr-FR" sz="1600" dirty="0">
                  <a:solidFill>
                    <a:srgbClr val="000000"/>
                  </a:solidFill>
                  <a:latin typeface="+mn-lt"/>
                  <a:ea typeface="+mn-ea"/>
                  <a:cs typeface="+mn-cs"/>
                </a:rPr>
                <a:t>Attestation de bourses – Concours gérés par ESG </a:t>
              </a:r>
            </a:p>
          </p:txBody>
        </p:sp>
        <p:pic>
          <p:nvPicPr>
            <p:cNvPr id="12" name="Image 9">
              <a:hlinkClick r:id="rId9"/>
              <a:extLst>
                <a:ext uri="{FF2B5EF4-FFF2-40B4-BE49-F238E27FC236}">
                  <a16:creationId xmlns:a16="http://schemas.microsoft.com/office/drawing/2014/main" id="{EA2EB91B-7C10-75A1-D79E-B45D51C01E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7421" y="3588203"/>
              <a:ext cx="4216400"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id="{39E26777-AA2E-74C6-0761-1493FBA5948E}"/>
              </a:ext>
            </a:extLst>
          </p:cNvPr>
          <p:cNvSpPr/>
          <p:nvPr/>
        </p:nvSpPr>
        <p:spPr>
          <a:xfrm>
            <a:off x="5721448" y="879991"/>
            <a:ext cx="4554114" cy="2890192"/>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tIns="90000" bIns="90000" rtlCol="0" anchor="ctr">
            <a:spAutoFit/>
          </a:bodyPr>
          <a:lstStyle/>
          <a:p>
            <a:r>
              <a:rPr lang="fr-FR" sz="1600" dirty="0">
                <a:solidFill>
                  <a:srgbClr val="000000"/>
                </a:solidFill>
                <a:latin typeface="+mn-lt"/>
                <a:ea typeface="+mn-ea"/>
                <a:cs typeface="+mn-cs"/>
              </a:rPr>
              <a:t>Équipe des bourses </a:t>
            </a:r>
            <a:r>
              <a:rPr lang="fr-FR" sz="1600" dirty="0">
                <a:solidFill>
                  <a:srgbClr val="000000"/>
                </a:solidFill>
              </a:rPr>
              <a:t>ANR </a:t>
            </a:r>
            <a:r>
              <a:rPr lang="fr-FR" sz="1200" dirty="0">
                <a:solidFill>
                  <a:srgbClr val="000000"/>
                </a:solidFill>
              </a:rPr>
              <a:t>(Vice-décanat à la recherche)</a:t>
            </a:r>
            <a:br>
              <a:rPr lang="fr-FR" sz="1200" dirty="0">
                <a:solidFill>
                  <a:srgbClr val="000000"/>
                </a:solidFill>
                <a:latin typeface="+mn-lt"/>
                <a:ea typeface="+mn-ea"/>
                <a:cs typeface="+mn-cs"/>
              </a:rPr>
            </a:br>
            <a:r>
              <a:rPr lang="fr-FR" sz="1600" dirty="0">
                <a:solidFill>
                  <a:srgbClr val="000000"/>
                </a:solidFill>
                <a:latin typeface="+mn-lt"/>
                <a:ea typeface="+mn-ea"/>
                <a:cs typeface="+mn-cs"/>
              </a:rPr>
              <a:t>Nous joindre: </a:t>
            </a:r>
            <a:r>
              <a:rPr lang="fr-FR" sz="1600" dirty="0">
                <a:solidFill>
                  <a:srgbClr val="000000"/>
                </a:solidFill>
                <a:hlinkClick r:id="rId11"/>
              </a:rPr>
              <a:t>boursesanr@uqam.ca</a:t>
            </a:r>
            <a:r>
              <a:rPr lang="fr-FR" sz="1600" dirty="0">
                <a:solidFill>
                  <a:srgbClr val="000000"/>
                </a:solidFill>
              </a:rPr>
              <a:t> </a:t>
            </a:r>
            <a:endParaRPr lang="fr-FR" sz="1600" dirty="0">
              <a:solidFill>
                <a:srgbClr val="000000"/>
              </a:solidFill>
              <a:latin typeface="+mn-lt"/>
              <a:ea typeface="+mn-ea"/>
              <a:cs typeface="+mn-cs"/>
            </a:endParaRPr>
          </a:p>
          <a:p>
            <a:br>
              <a:rPr lang="fr-FR" sz="1600" dirty="0">
                <a:solidFill>
                  <a:srgbClr val="000000"/>
                </a:solidFill>
                <a:latin typeface="+mn-lt"/>
                <a:ea typeface="+mn-ea"/>
                <a:cs typeface="+mn-cs"/>
              </a:rPr>
            </a:br>
            <a:r>
              <a:rPr lang="fr-FR" sz="1600" u="sng" dirty="0">
                <a:solidFill>
                  <a:srgbClr val="000000"/>
                </a:solidFill>
                <a:latin typeface="+mn-lt"/>
                <a:ea typeface="+mn-ea"/>
                <a:cs typeface="+mn-cs"/>
              </a:rPr>
              <a:t>Questions</a:t>
            </a:r>
            <a:r>
              <a:rPr lang="fr-FR" sz="1600" dirty="0">
                <a:solidFill>
                  <a:srgbClr val="000000"/>
                </a:solidFill>
                <a:latin typeface="+mn-lt"/>
                <a:ea typeface="+mn-ea"/>
                <a:cs typeface="+mn-cs"/>
              </a:rPr>
              <a:t>: </a:t>
            </a:r>
            <a:br>
              <a:rPr lang="fr-FR" sz="1600" dirty="0">
                <a:solidFill>
                  <a:srgbClr val="000000"/>
                </a:solidFill>
                <a:latin typeface="+mn-lt"/>
                <a:ea typeface="+mn-ea"/>
                <a:cs typeface="+mn-cs"/>
              </a:rPr>
            </a:br>
            <a:r>
              <a:rPr lang="fr-FR" sz="1600" dirty="0">
                <a:solidFill>
                  <a:srgbClr val="000000"/>
                </a:solidFill>
                <a:latin typeface="+mn-lt"/>
                <a:ea typeface="+mn-ea"/>
                <a:cs typeface="+mn-cs"/>
              </a:rPr>
              <a:t>Bourses</a:t>
            </a:r>
            <a:r>
              <a:rPr lang="fr-FR" sz="1600" i="1" dirty="0">
                <a:solidFill>
                  <a:srgbClr val="000000"/>
                </a:solidFill>
                <a:latin typeface="+mn-lt"/>
                <a:ea typeface="+mn-ea"/>
                <a:cs typeface="+mn-cs"/>
              </a:rPr>
              <a:t> A nous la recherche</a:t>
            </a:r>
          </a:p>
          <a:p>
            <a:endParaRPr lang="fr-FR" sz="1600" i="1" dirty="0">
              <a:solidFill>
                <a:srgbClr val="000000"/>
              </a:solidFill>
              <a:latin typeface="+mn-lt"/>
              <a:ea typeface="+mn-ea"/>
              <a:cs typeface="+mn-cs"/>
            </a:endParaRPr>
          </a:p>
          <a:p>
            <a:r>
              <a:rPr lang="fr-FR" sz="1600" u="sng" dirty="0">
                <a:solidFill>
                  <a:srgbClr val="000000"/>
                </a:solidFill>
              </a:rPr>
              <a:t>Service de relecture et d’encadrement </a:t>
            </a:r>
            <a:br>
              <a:rPr lang="fr-FR" sz="1600" u="sng" dirty="0">
                <a:solidFill>
                  <a:srgbClr val="000000"/>
                </a:solidFill>
              </a:rPr>
            </a:br>
            <a:r>
              <a:rPr lang="fr-FR" sz="1600" dirty="0">
                <a:solidFill>
                  <a:srgbClr val="000000"/>
                </a:solidFill>
              </a:rPr>
              <a:t>(bourses 2</a:t>
            </a:r>
            <a:r>
              <a:rPr lang="fr-FR" sz="1600" baseline="30000" dirty="0">
                <a:solidFill>
                  <a:srgbClr val="000000"/>
                </a:solidFill>
              </a:rPr>
              <a:t>e</a:t>
            </a:r>
            <a:r>
              <a:rPr lang="fr-FR" sz="1600" dirty="0">
                <a:solidFill>
                  <a:srgbClr val="000000"/>
                </a:solidFill>
              </a:rPr>
              <a:t> et 3</a:t>
            </a:r>
            <a:r>
              <a:rPr lang="fr-FR" sz="1600" baseline="30000" dirty="0">
                <a:solidFill>
                  <a:srgbClr val="000000"/>
                </a:solidFill>
              </a:rPr>
              <a:t>e</a:t>
            </a:r>
            <a:r>
              <a:rPr lang="fr-FR" sz="1600" dirty="0">
                <a:solidFill>
                  <a:srgbClr val="000000"/>
                </a:solidFill>
              </a:rPr>
              <a:t> cycles</a:t>
            </a:r>
            <a:r>
              <a:rPr lang="fr-FR" sz="1600" i="1" dirty="0">
                <a:solidFill>
                  <a:srgbClr val="000000"/>
                </a:solidFill>
              </a:rPr>
              <a:t>)</a:t>
            </a:r>
            <a:r>
              <a:rPr lang="fr-FR" sz="1600" dirty="0">
                <a:solidFill>
                  <a:srgbClr val="000000"/>
                </a:solidFill>
                <a:latin typeface="+mn-lt"/>
                <a:ea typeface="+mn-ea"/>
                <a:cs typeface="+mn-cs"/>
              </a:rPr>
              <a:t> </a:t>
            </a:r>
            <a:br>
              <a:rPr lang="fr-FR" sz="1600" dirty="0">
                <a:solidFill>
                  <a:srgbClr val="000000"/>
                </a:solidFill>
                <a:latin typeface="+mn-lt"/>
                <a:ea typeface="+mn-ea"/>
                <a:cs typeface="+mn-cs"/>
              </a:rPr>
            </a:br>
            <a:r>
              <a:rPr lang="fr-FR" sz="1600" dirty="0">
                <a:solidFill>
                  <a:srgbClr val="000000"/>
                </a:solidFill>
                <a:latin typeface="+mn-lt"/>
                <a:ea typeface="+mn-ea"/>
                <a:cs typeface="+mn-cs"/>
              </a:rPr>
              <a:t>– Concours automne uniquement*</a:t>
            </a:r>
          </a:p>
          <a:p>
            <a:r>
              <a:rPr lang="fr-CA" sz="1600" dirty="0">
                <a:latin typeface="Noah"/>
                <a:hlinkClick r:id="rId12"/>
              </a:rPr>
              <a:t>lambert.olivier.3@courrier.uqam.ca</a:t>
            </a:r>
            <a:r>
              <a:rPr lang="fr-CA" sz="1600" dirty="0">
                <a:latin typeface="Noah"/>
              </a:rPr>
              <a:t> </a:t>
            </a:r>
          </a:p>
          <a:p>
            <a:endParaRPr lang="fr-FR" sz="1600" dirty="0">
              <a:solidFill>
                <a:srgbClr val="000000"/>
              </a:solidFill>
              <a:latin typeface="+mn-lt"/>
              <a:ea typeface="+mn-ea"/>
              <a:cs typeface="+mn-cs"/>
            </a:endParaRPr>
          </a:p>
        </p:txBody>
      </p:sp>
    </p:spTree>
    <p:extLst>
      <p:ext uri="{BB962C8B-B14F-4D97-AF65-F5344CB8AC3E}">
        <p14:creationId xmlns:p14="http://schemas.microsoft.com/office/powerpoint/2010/main" val="248166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BB96141-3D71-B840-AF97-21B0CFD1F860}"/>
              </a:ext>
            </a:extLst>
          </p:cNvPr>
          <p:cNvSpPr txBox="1"/>
          <p:nvPr/>
        </p:nvSpPr>
        <p:spPr>
          <a:xfrm>
            <a:off x="5297511" y="6001555"/>
            <a:ext cx="184731" cy="369332"/>
          </a:xfrm>
          <a:prstGeom prst="rect">
            <a:avLst/>
          </a:prstGeom>
          <a:solidFill>
            <a:schemeClr val="bg1">
              <a:alpha val="0"/>
            </a:schemeClr>
          </a:solidFill>
        </p:spPr>
        <p:txBody>
          <a:bodyPr wrap="none" rtlCol="0">
            <a:spAutoFit/>
          </a:bodyPr>
          <a:lstStyle/>
          <a:p>
            <a:endParaRPr lang="fr-FR" dirty="0"/>
          </a:p>
        </p:txBody>
      </p:sp>
      <p:pic>
        <p:nvPicPr>
          <p:cNvPr id="7" name="Image 6">
            <a:extLst>
              <a:ext uri="{FF2B5EF4-FFF2-40B4-BE49-F238E27FC236}">
                <a16:creationId xmlns:a16="http://schemas.microsoft.com/office/drawing/2014/main" id="{BFE26141-21DC-0541-BC77-0F095587F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659" y="838129"/>
            <a:ext cx="7497672" cy="5282913"/>
          </a:xfrm>
          <a:prstGeom prst="rect">
            <a:avLst/>
          </a:prstGeom>
        </p:spPr>
      </p:pic>
      <p:sp>
        <p:nvSpPr>
          <p:cNvPr id="8" name="ZoneTexte 7">
            <a:extLst>
              <a:ext uri="{FF2B5EF4-FFF2-40B4-BE49-F238E27FC236}">
                <a16:creationId xmlns:a16="http://schemas.microsoft.com/office/drawing/2014/main" id="{4C34AADB-2655-1643-9E7F-A8DBECC7D05E}"/>
              </a:ext>
            </a:extLst>
          </p:cNvPr>
          <p:cNvSpPr txBox="1"/>
          <p:nvPr/>
        </p:nvSpPr>
        <p:spPr>
          <a:xfrm>
            <a:off x="-1" y="1"/>
            <a:ext cx="8804788" cy="769441"/>
          </a:xfrm>
          <a:prstGeom prst="rect">
            <a:avLst/>
          </a:prstGeom>
          <a:noFill/>
          <a:ln>
            <a:noFill/>
          </a:ln>
        </p:spPr>
        <p:txBody>
          <a:bodyPr wrap="square" rtlCol="0">
            <a:spAutoFit/>
          </a:bodyPr>
          <a:lstStyle/>
          <a:p>
            <a:pPr algn="ctr"/>
            <a:r>
              <a:rPr lang="fr-FR" b="1" dirty="0"/>
              <a:t>FINANCEZ VOS </a:t>
            </a:r>
            <a:r>
              <a:rPr lang="fr-FR" sz="2000" b="1" dirty="0"/>
              <a:t>ÉTUDES</a:t>
            </a:r>
          </a:p>
          <a:p>
            <a:pPr algn="ctr"/>
            <a:r>
              <a:rPr lang="fr-FR" sz="2400" b="1" dirty="0">
                <a:hlinkClick r:id="rId4">
                  <a:extLst>
                    <a:ext uri="{A12FA001-AC4F-418D-AE19-62706E023703}">
                      <ahyp:hlinkClr xmlns:ahyp="http://schemas.microsoft.com/office/drawing/2018/hyperlinkcolor" val="tx"/>
                    </a:ext>
                  </a:extLst>
                </a:hlinkClick>
              </a:rPr>
              <a:t>https://</a:t>
            </a:r>
            <a:r>
              <a:rPr lang="fr-FR" sz="2400" b="1" dirty="0" err="1">
                <a:hlinkClick r:id="rId4">
                  <a:extLst>
                    <a:ext uri="{A12FA001-AC4F-418D-AE19-62706E023703}">
                      <ahyp:hlinkClr xmlns:ahyp="http://schemas.microsoft.com/office/drawing/2018/hyperlinkcolor" val="tx"/>
                    </a:ext>
                  </a:extLst>
                </a:hlinkClick>
              </a:rPr>
              <a:t>esg.uqam.ca</a:t>
            </a:r>
            <a:r>
              <a:rPr lang="fr-FR" sz="2400" b="1" dirty="0">
                <a:hlinkClick r:id="rId4">
                  <a:extLst>
                    <a:ext uri="{A12FA001-AC4F-418D-AE19-62706E023703}">
                      <ahyp:hlinkClr xmlns:ahyp="http://schemas.microsoft.com/office/drawing/2018/hyperlinkcolor" val="tx"/>
                    </a:ext>
                  </a:extLst>
                </a:hlinkClick>
              </a:rPr>
              <a:t>/</a:t>
            </a:r>
            <a:r>
              <a:rPr lang="fr-FR" sz="2400" b="1" dirty="0" err="1">
                <a:hlinkClick r:id="rId4">
                  <a:extLst>
                    <a:ext uri="{A12FA001-AC4F-418D-AE19-62706E023703}">
                      <ahyp:hlinkClr xmlns:ahyp="http://schemas.microsoft.com/office/drawing/2018/hyperlinkcolor" val="tx"/>
                    </a:ext>
                  </a:extLst>
                </a:hlinkClick>
              </a:rPr>
              <a:t>larecherche</a:t>
            </a:r>
            <a:r>
              <a:rPr lang="fr-FR" sz="2400" b="1" dirty="0">
                <a:hlinkClick r:id="rId4">
                  <a:extLst>
                    <a:ext uri="{A12FA001-AC4F-418D-AE19-62706E023703}">
                      <ahyp:hlinkClr xmlns:ahyp="http://schemas.microsoft.com/office/drawing/2018/hyperlinkcolor" val="tx"/>
                    </a:ext>
                  </a:extLst>
                </a:hlinkClick>
              </a:rPr>
              <a:t>/financez-vos-</a:t>
            </a:r>
            <a:r>
              <a:rPr lang="fr-FR" sz="2400" b="1" dirty="0" err="1">
                <a:hlinkClick r:id="rId4">
                  <a:extLst>
                    <a:ext uri="{A12FA001-AC4F-418D-AE19-62706E023703}">
                      <ahyp:hlinkClr xmlns:ahyp="http://schemas.microsoft.com/office/drawing/2018/hyperlinkcolor" val="tx"/>
                    </a:ext>
                  </a:extLst>
                </a:hlinkClick>
              </a:rPr>
              <a:t>etudes</a:t>
            </a:r>
            <a:r>
              <a:rPr lang="fr-FR" b="1" dirty="0">
                <a:hlinkClick r:id="rId4">
                  <a:extLst>
                    <a:ext uri="{A12FA001-AC4F-418D-AE19-62706E023703}">
                      <ahyp:hlinkClr xmlns:ahyp="http://schemas.microsoft.com/office/drawing/2018/hyperlinkcolor" val="tx"/>
                    </a:ext>
                  </a:extLst>
                </a:hlinkClick>
              </a:rPr>
              <a:t>/</a:t>
            </a:r>
            <a:endParaRPr lang="fr-FR" b="1" dirty="0"/>
          </a:p>
        </p:txBody>
      </p:sp>
      <p:pic>
        <p:nvPicPr>
          <p:cNvPr id="6" name="Image 5">
            <a:extLst>
              <a:ext uri="{FF2B5EF4-FFF2-40B4-BE49-F238E27FC236}">
                <a16:creationId xmlns:a16="http://schemas.microsoft.com/office/drawing/2014/main" id="{A990C4AC-D6AB-B74F-A26D-CCCC5F17B41B}"/>
              </a:ext>
            </a:extLst>
          </p:cNvPr>
          <p:cNvPicPr>
            <a:picLocks noChangeAspect="1"/>
          </p:cNvPicPr>
          <p:nvPr/>
        </p:nvPicPr>
        <p:blipFill>
          <a:blip r:embed="rId5"/>
          <a:srcRect/>
          <a:stretch/>
        </p:blipFill>
        <p:spPr>
          <a:xfrm>
            <a:off x="9551183" y="6204917"/>
            <a:ext cx="2208377" cy="369281"/>
          </a:xfrm>
          <a:prstGeom prst="rect">
            <a:avLst/>
          </a:prstGeom>
        </p:spPr>
      </p:pic>
    </p:spTree>
    <p:extLst>
      <p:ext uri="{BB962C8B-B14F-4D97-AF65-F5344CB8AC3E}">
        <p14:creationId xmlns:p14="http://schemas.microsoft.com/office/powerpoint/2010/main" val="347066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83A4-D3C9-0C4B-A887-39CA6D60E7E4}"/>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72762557-EF91-F64F-B5B3-1E2451E6CFBC}"/>
              </a:ext>
            </a:extLst>
          </p:cNvPr>
          <p:cNvPicPr>
            <a:picLocks noChangeAspect="1"/>
          </p:cNvPicPr>
          <p:nvPr/>
        </p:nvPicPr>
        <p:blipFill>
          <a:blip r:embed="rId3"/>
          <a:stretch>
            <a:fillRect/>
          </a:stretch>
        </p:blipFill>
        <p:spPr>
          <a:xfrm>
            <a:off x="9551182" y="6182229"/>
            <a:ext cx="2208377" cy="369332"/>
          </a:xfrm>
          <a:prstGeom prst="rect">
            <a:avLst/>
          </a:prstGeom>
        </p:spPr>
      </p:pic>
      <p:sp>
        <p:nvSpPr>
          <p:cNvPr id="5" name="ZoneTexte 4">
            <a:extLst>
              <a:ext uri="{FF2B5EF4-FFF2-40B4-BE49-F238E27FC236}">
                <a16:creationId xmlns:a16="http://schemas.microsoft.com/office/drawing/2014/main" id="{5274D5B4-F294-4242-A4D6-922FA6231CF7}"/>
              </a:ext>
            </a:extLst>
          </p:cNvPr>
          <p:cNvSpPr txBox="1"/>
          <p:nvPr/>
        </p:nvSpPr>
        <p:spPr>
          <a:xfrm>
            <a:off x="0" y="2730585"/>
            <a:ext cx="12192000" cy="738664"/>
          </a:xfrm>
          <a:prstGeom prst="rect">
            <a:avLst/>
          </a:prstGeom>
          <a:noFill/>
        </p:spPr>
        <p:txBody>
          <a:bodyPr wrap="square" rtlCol="0">
            <a:spAutoFit/>
          </a:bodyPr>
          <a:lstStyle/>
          <a:p>
            <a:pPr algn="ctr"/>
            <a:r>
              <a:rPr lang="fr-FR" sz="4200" b="1" dirty="0">
                <a:solidFill>
                  <a:schemeClr val="bg1"/>
                </a:solidFill>
              </a:rPr>
              <a:t>Offres de bourses d’études</a:t>
            </a:r>
          </a:p>
        </p:txBody>
      </p:sp>
    </p:spTree>
    <p:extLst>
      <p:ext uri="{BB962C8B-B14F-4D97-AF65-F5344CB8AC3E}">
        <p14:creationId xmlns:p14="http://schemas.microsoft.com/office/powerpoint/2010/main" val="236906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83A4-D3C9-0C4B-A887-39CA6D60E7E4}"/>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72762557-EF91-F64F-B5B3-1E2451E6CFBC}"/>
              </a:ext>
            </a:extLst>
          </p:cNvPr>
          <p:cNvPicPr>
            <a:picLocks noChangeAspect="1"/>
          </p:cNvPicPr>
          <p:nvPr/>
        </p:nvPicPr>
        <p:blipFill>
          <a:blip r:embed="rId3"/>
          <a:stretch>
            <a:fillRect/>
          </a:stretch>
        </p:blipFill>
        <p:spPr>
          <a:xfrm>
            <a:off x="9551182" y="6182229"/>
            <a:ext cx="2208377" cy="369332"/>
          </a:xfrm>
          <a:prstGeom prst="rect">
            <a:avLst/>
          </a:prstGeom>
        </p:spPr>
      </p:pic>
      <p:sp>
        <p:nvSpPr>
          <p:cNvPr id="5" name="ZoneTexte 4">
            <a:extLst>
              <a:ext uri="{FF2B5EF4-FFF2-40B4-BE49-F238E27FC236}">
                <a16:creationId xmlns:a16="http://schemas.microsoft.com/office/drawing/2014/main" id="{5274D5B4-F294-4242-A4D6-922FA6231CF7}"/>
              </a:ext>
            </a:extLst>
          </p:cNvPr>
          <p:cNvSpPr txBox="1"/>
          <p:nvPr/>
        </p:nvSpPr>
        <p:spPr>
          <a:xfrm>
            <a:off x="0" y="2618825"/>
            <a:ext cx="12192000" cy="1138773"/>
          </a:xfrm>
          <a:prstGeom prst="rect">
            <a:avLst/>
          </a:prstGeom>
          <a:noFill/>
        </p:spPr>
        <p:txBody>
          <a:bodyPr wrap="square" rtlCol="0">
            <a:spAutoFit/>
          </a:bodyPr>
          <a:lstStyle/>
          <a:p>
            <a:pPr algn="ctr"/>
            <a:r>
              <a:rPr lang="fr-FR" sz="3600" b="1" dirty="0">
                <a:solidFill>
                  <a:schemeClr val="bg1"/>
                </a:solidFill>
              </a:rPr>
              <a:t>Bureau de l’aide financière et des bourses</a:t>
            </a:r>
          </a:p>
          <a:p>
            <a:pPr algn="ctr"/>
            <a:r>
              <a:rPr lang="fr-FR" sz="3200" b="1" dirty="0">
                <a:solidFill>
                  <a:schemeClr val="bg1"/>
                </a:solidFill>
              </a:rPr>
              <a:t>(Services à la réussite et à la vie étudiante – SRVE)</a:t>
            </a:r>
            <a:endParaRPr lang="fr-FR" sz="4200" b="1" dirty="0">
              <a:solidFill>
                <a:schemeClr val="bg1"/>
              </a:solidFill>
            </a:endParaRPr>
          </a:p>
        </p:txBody>
      </p:sp>
    </p:spTree>
    <p:extLst>
      <p:ext uri="{BB962C8B-B14F-4D97-AF65-F5344CB8AC3E}">
        <p14:creationId xmlns:p14="http://schemas.microsoft.com/office/powerpoint/2010/main" val="290423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7E8E7"/>
              </a:solidFill>
              <a:effectLst/>
              <a:uLnTx/>
              <a:uFillTx/>
              <a:latin typeface="Arial" panose="020B0604020202020204"/>
              <a:ea typeface="+mn-ea"/>
              <a:cs typeface="+mn-cs"/>
            </a:endParaRP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5"/>
          <a:srcRect/>
          <a:stretch/>
        </p:blipFill>
        <p:spPr>
          <a:xfrm>
            <a:off x="9852740" y="6333887"/>
            <a:ext cx="2208377" cy="369281"/>
          </a:xfrm>
          <a:prstGeom prst="rect">
            <a:avLst/>
          </a:prstGeom>
        </p:spPr>
      </p:pic>
      <p:sp>
        <p:nvSpPr>
          <p:cNvPr id="17" name="ZoneTexte 16">
            <a:extLst>
              <a:ext uri="{FF2B5EF4-FFF2-40B4-BE49-F238E27FC236}">
                <a16:creationId xmlns:a16="http://schemas.microsoft.com/office/drawing/2014/main" id="{1DF08BBF-FA6B-485B-4FEF-9CE359A13B39}"/>
              </a:ext>
            </a:extLst>
          </p:cNvPr>
          <p:cNvSpPr txBox="1"/>
          <p:nvPr>
            <p:custDataLst>
              <p:tags r:id="rId1"/>
            </p:custDataLst>
          </p:nvPr>
        </p:nvSpPr>
        <p:spPr>
          <a:xfrm>
            <a:off x="3910368" y="1097593"/>
            <a:ext cx="7833716" cy="4816703"/>
          </a:xfrm>
          <a:prstGeom prst="rect">
            <a:avLst/>
          </a:prstGeom>
          <a:noFill/>
        </p:spPr>
        <p:txBody>
          <a:bodyPr wrap="square" rtlCol="0">
            <a:spAutoFit/>
          </a:bodyPr>
          <a:lstStyle/>
          <a:p>
            <a:pPr marL="0" lvl="1" defTabSz="457200"/>
            <a:endParaRPr lang="fr-FR" sz="1000" b="1" dirty="0">
              <a:solidFill>
                <a:prstClr val="black"/>
              </a:solidFill>
              <a:latin typeface="Calibri" panose="020F0502020204030204"/>
            </a:endParaRPr>
          </a:p>
          <a:p>
            <a:pPr marL="0" lvl="1" defTabSz="457200"/>
            <a:r>
              <a:rPr lang="fr-FR" dirty="0">
                <a:solidFill>
                  <a:prstClr val="black"/>
                </a:solidFill>
                <a:latin typeface="Calibri" panose="020F0502020204030204"/>
              </a:rPr>
              <a:t>	</a:t>
            </a:r>
          </a:p>
          <a:p>
            <a:pPr marL="0" lvl="1" defTabSz="457200"/>
            <a:r>
              <a:rPr lang="fr-FR" sz="1600" b="1" dirty="0">
                <a:solidFill>
                  <a:prstClr val="black"/>
                </a:solidFill>
                <a:latin typeface="Calibri" panose="020F0502020204030204"/>
              </a:rPr>
              <a:t>ÉTUDIANT-E-S CONCERNÉ-E-S</a:t>
            </a:r>
          </a:p>
          <a:p>
            <a:pPr marL="452438" indent="-285750" defTabSz="457200">
              <a:buFont typeface="Wingdings" panose="05000000000000000000" pitchFamily="2" charset="2"/>
              <a:buChar char="Ø"/>
            </a:pPr>
            <a:r>
              <a:rPr lang="fr-FR" sz="1600" dirty="0">
                <a:solidFill>
                  <a:prstClr val="black"/>
                </a:solidFill>
                <a:latin typeface="Calibri" panose="020F0502020204030204"/>
              </a:rPr>
              <a:t>Citoyen-ne-s canadien-ne-s, résident-e-s permanent-e-s, personnes réfugiées et de personnes protégées </a:t>
            </a:r>
            <a:r>
              <a:rPr lang="fr-FR" sz="1600" dirty="0" err="1">
                <a:solidFill>
                  <a:prstClr val="black"/>
                </a:solidFill>
                <a:latin typeface="Calibri" panose="020F0502020204030204"/>
              </a:rPr>
              <a:t>domicilié-es</a:t>
            </a:r>
            <a:r>
              <a:rPr lang="fr-FR" sz="1600" dirty="0">
                <a:solidFill>
                  <a:prstClr val="black"/>
                </a:solidFill>
                <a:latin typeface="Calibri" panose="020F0502020204030204"/>
              </a:rPr>
              <a:t> au Québec *</a:t>
            </a:r>
          </a:p>
          <a:p>
            <a:pPr marL="0" lvl="1" defTabSz="457200"/>
            <a:endParaRPr lang="fr-FR" sz="1600" b="1" dirty="0">
              <a:solidFill>
                <a:prstClr val="black"/>
              </a:solidFill>
              <a:latin typeface="Calibri" panose="020F0502020204030204"/>
            </a:endParaRPr>
          </a:p>
          <a:p>
            <a:pPr marL="0" lvl="1" defTabSz="457200"/>
            <a:r>
              <a:rPr lang="fr-FR" sz="1700" dirty="0">
                <a:solidFill>
                  <a:prstClr val="black"/>
                </a:solidFill>
                <a:latin typeface="Calibri" panose="020F0502020204030204"/>
              </a:rPr>
              <a:t>Vous avez récemment obtenu un baccalauréat, votre </a:t>
            </a:r>
            <a:r>
              <a:rPr lang="fr-FR" sz="1700" b="1" u="sng" dirty="0">
                <a:solidFill>
                  <a:prstClr val="black"/>
                </a:solidFill>
                <a:latin typeface="Calibri" panose="020F0502020204030204"/>
              </a:rPr>
              <a:t>critère d’autonomie</a:t>
            </a:r>
            <a:r>
              <a:rPr lang="fr-FR" sz="1700" dirty="0">
                <a:solidFill>
                  <a:prstClr val="black"/>
                </a:solidFill>
                <a:latin typeface="Calibri" panose="020F0502020204030204"/>
              </a:rPr>
              <a:t> peut avoir changé!</a:t>
            </a:r>
          </a:p>
          <a:p>
            <a:pPr marL="0" lvl="1" defTabSz="457200"/>
            <a:endParaRPr lang="fr-FR" sz="1700" dirty="0">
              <a:solidFill>
                <a:prstClr val="black"/>
              </a:solidFill>
              <a:latin typeface="Calibri" panose="020F0502020204030204"/>
            </a:endParaRPr>
          </a:p>
          <a:p>
            <a:pPr marL="717550" lvl="1" indent="-196850" defTabSz="457200">
              <a:buFont typeface="Wingdings" panose="05000000000000000000" pitchFamily="2" charset="2"/>
              <a:buChar char="§"/>
            </a:pPr>
            <a:r>
              <a:rPr lang="fr-FR" dirty="0">
                <a:solidFill>
                  <a:prstClr val="black"/>
                </a:solidFill>
                <a:latin typeface="Calibri" panose="020F0502020204030204"/>
              </a:rPr>
              <a:t>Pour plus d’informations sur les conditions d’admissibilité à l’aide financière, consultez le site Gouvernement du Canada :</a:t>
            </a:r>
          </a:p>
          <a:p>
            <a:pPr marL="0" lvl="1" algn="ctr" defTabSz="457200"/>
            <a:r>
              <a:rPr lang="fr-FR" dirty="0">
                <a:solidFill>
                  <a:prstClr val="black"/>
                </a:solidFill>
                <a:latin typeface="Calibri" panose="020F0502020204030204"/>
                <a:hlinkClick r:id="rId6"/>
              </a:rPr>
              <a:t>Conditions d'admissibilité | Gouvernement du Québec (quebec.ca)</a:t>
            </a:r>
            <a:endParaRPr lang="fr-FR" dirty="0">
              <a:solidFill>
                <a:prstClr val="black"/>
              </a:solidFill>
              <a:latin typeface="Calibri" panose="020F0502020204030204"/>
            </a:endParaRPr>
          </a:p>
          <a:p>
            <a:pPr marL="0" lvl="1" algn="ctr" defTabSz="457200"/>
            <a:endParaRPr lang="fr-FR" sz="500" dirty="0">
              <a:solidFill>
                <a:prstClr val="black"/>
              </a:solidFill>
              <a:latin typeface="Calibri" panose="020F0502020204030204"/>
            </a:endParaRPr>
          </a:p>
          <a:p>
            <a:pPr marL="0" lvl="1" algn="ctr" defTabSz="457200"/>
            <a:endParaRPr lang="fr-FR" sz="500" dirty="0">
              <a:solidFill>
                <a:prstClr val="black"/>
              </a:solidFill>
              <a:latin typeface="Calibri" panose="020F0502020204030204"/>
            </a:endParaRPr>
          </a:p>
          <a:p>
            <a:pPr marL="717550" lvl="1" indent="-196850" defTabSz="457200">
              <a:buFont typeface="Wingdings" panose="05000000000000000000" pitchFamily="2" charset="2"/>
              <a:buChar char="§"/>
            </a:pPr>
            <a:r>
              <a:rPr lang="fr-FR" dirty="0">
                <a:solidFill>
                  <a:prstClr val="black"/>
                </a:solidFill>
                <a:latin typeface="Calibri" panose="020F0502020204030204"/>
              </a:rPr>
              <a:t>Créez votre profil sur le </a:t>
            </a:r>
            <a:r>
              <a:rPr lang="fr-FR" dirty="0">
                <a:solidFill>
                  <a:prstClr val="black"/>
                </a:solidFill>
                <a:latin typeface="Calibri" panose="020F0502020204030204"/>
                <a:hlinkClick r:id="rId7"/>
              </a:rPr>
              <a:t>portail de l’AFE </a:t>
            </a:r>
            <a:r>
              <a:rPr lang="fr-FR" dirty="0">
                <a:solidFill>
                  <a:prstClr val="black"/>
                </a:solidFill>
                <a:latin typeface="Calibri" panose="020F0502020204030204"/>
              </a:rPr>
              <a:t>, cela ne vous engage à rien!</a:t>
            </a:r>
          </a:p>
          <a:p>
            <a:pPr marL="717550" lvl="1" indent="-196850" defTabSz="457200">
              <a:buFont typeface="Wingdings" panose="05000000000000000000" pitchFamily="2" charset="2"/>
              <a:buChar char="§"/>
            </a:pPr>
            <a:endParaRPr lang="fr-FR" sz="500" dirty="0">
              <a:solidFill>
                <a:prstClr val="black"/>
              </a:solidFill>
              <a:latin typeface="Calibri" panose="020F0502020204030204"/>
            </a:endParaRPr>
          </a:p>
          <a:p>
            <a:pPr marL="0" lvl="1" algn="ctr" defTabSz="457200"/>
            <a:endParaRPr lang="fr-FR" sz="500" dirty="0">
              <a:solidFill>
                <a:prstClr val="black"/>
              </a:solidFill>
              <a:latin typeface="Calibri" panose="020F0502020204030204"/>
            </a:endParaRPr>
          </a:p>
          <a:p>
            <a:pPr marL="0" lvl="1" algn="ctr" defTabSz="457200"/>
            <a:endParaRPr lang="fr-FR" sz="500" dirty="0">
              <a:solidFill>
                <a:prstClr val="black"/>
              </a:solidFill>
              <a:latin typeface="Calibri" panose="020F0502020204030204"/>
            </a:endParaRPr>
          </a:p>
          <a:p>
            <a:pPr marL="717550" lvl="1" indent="-196850" defTabSz="457200">
              <a:buFont typeface="Wingdings" panose="05000000000000000000" pitchFamily="2" charset="2"/>
              <a:buChar char="§"/>
            </a:pPr>
            <a:r>
              <a:rPr lang="fr-FR" dirty="0">
                <a:solidFill>
                  <a:prstClr val="black"/>
                </a:solidFill>
                <a:latin typeface="Calibri" panose="020F0502020204030204"/>
              </a:rPr>
              <a:t>Pour connaître le support offert par le secteur de l’aide financière des SRVE: </a:t>
            </a:r>
            <a:r>
              <a:rPr lang="fr-FR" dirty="0">
                <a:solidFill>
                  <a:prstClr val="black"/>
                </a:solidFill>
                <a:latin typeface="Calibri" panose="020F0502020204030204"/>
                <a:hlinkClick r:id="rId8"/>
              </a:rPr>
              <a:t>Portail étudiant – Financement – Aide financière aux études </a:t>
            </a:r>
            <a:endParaRPr lang="fr-FR" dirty="0">
              <a:solidFill>
                <a:prstClr val="black"/>
              </a:solidFill>
              <a:latin typeface="Calibri" panose="020F0502020204030204"/>
            </a:endParaRPr>
          </a:p>
          <a:p>
            <a:pPr marL="717550" lvl="1" indent="-196850" defTabSz="457200">
              <a:buFont typeface="Wingdings" panose="05000000000000000000" pitchFamily="2" charset="2"/>
              <a:buChar char="§"/>
            </a:pPr>
            <a:endParaRPr lang="fr-FR" sz="500" dirty="0">
              <a:solidFill>
                <a:prstClr val="black"/>
              </a:solidFill>
              <a:latin typeface="Calibri" panose="020F0502020204030204"/>
            </a:endParaRPr>
          </a:p>
          <a:p>
            <a:pPr marL="717550" lvl="1" indent="-196850" defTabSz="457200">
              <a:buFont typeface="Wingdings" panose="05000000000000000000" pitchFamily="2" charset="2"/>
              <a:buChar char="§"/>
            </a:pPr>
            <a:endParaRPr lang="fr-FR" sz="500" dirty="0">
              <a:solidFill>
                <a:prstClr val="black"/>
              </a:solidFill>
              <a:latin typeface="Calibri" panose="020F0502020204030204"/>
            </a:endParaRPr>
          </a:p>
          <a:p>
            <a:pPr marL="717550" lvl="1" indent="-196850" defTabSz="457200">
              <a:buFont typeface="Wingdings" panose="05000000000000000000" pitchFamily="2" charset="2"/>
              <a:buChar char="§"/>
            </a:pPr>
            <a:endParaRPr lang="fr-FR" sz="500" dirty="0">
              <a:solidFill>
                <a:prstClr val="black"/>
              </a:solidFill>
              <a:latin typeface="Calibri" panose="020F0502020204030204"/>
            </a:endParaRPr>
          </a:p>
          <a:p>
            <a:pPr marL="0" lvl="1" algn="ctr" defTabSz="457200"/>
            <a:r>
              <a:rPr lang="fr-FR" sz="1600" dirty="0">
                <a:solidFill>
                  <a:srgbClr val="FF0000"/>
                </a:solidFill>
                <a:latin typeface="Calibri" panose="020F0502020204030204"/>
              </a:rPr>
              <a:t>***Les étudiant-e-s internationaux ne sont pas admissibles aux prêts et bourses***</a:t>
            </a:r>
          </a:p>
        </p:txBody>
      </p:sp>
      <p:sp>
        <p:nvSpPr>
          <p:cNvPr id="18" name="Title 1">
            <a:extLst>
              <a:ext uri="{FF2B5EF4-FFF2-40B4-BE49-F238E27FC236}">
                <a16:creationId xmlns:a16="http://schemas.microsoft.com/office/drawing/2014/main" id="{A389EA88-8D83-4F3F-A4C1-4B16E2377F9E}"/>
              </a:ext>
            </a:extLst>
          </p:cNvPr>
          <p:cNvSpPr txBox="1">
            <a:spLocks/>
          </p:cNvSpPr>
          <p:nvPr>
            <p:custDataLst>
              <p:tags r:id="rId2"/>
            </p:custDataLst>
          </p:nvPr>
        </p:nvSpPr>
        <p:spPr>
          <a:xfrm>
            <a:off x="3085520" y="134115"/>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cap="all" dirty="0">
                <a:solidFill>
                  <a:prstClr val="black"/>
                </a:solidFill>
                <a:latin typeface="Noah"/>
              </a:rPr>
              <a:t>Prêts et bourses</a:t>
            </a:r>
            <a:br>
              <a:rPr lang="fr-CA" sz="3200" b="1" cap="all" dirty="0">
                <a:solidFill>
                  <a:prstClr val="black"/>
                </a:solidFill>
                <a:latin typeface="Noah"/>
              </a:rPr>
            </a:br>
            <a:r>
              <a:rPr lang="fr-CA" sz="2000" b="1" cap="all" dirty="0">
                <a:solidFill>
                  <a:prstClr val="black"/>
                </a:solidFill>
                <a:latin typeface="Noah"/>
              </a:rPr>
              <a:t>aide financière aux étudiant-e-s (</a:t>
            </a:r>
            <a:r>
              <a:rPr lang="fr-CA" sz="2000" b="1" cap="all" dirty="0" err="1">
                <a:solidFill>
                  <a:prstClr val="black"/>
                </a:solidFill>
                <a:latin typeface="Noah"/>
              </a:rPr>
              <a:t>afe</a:t>
            </a:r>
            <a:r>
              <a:rPr lang="fr-CA" sz="2000" b="1" cap="all" dirty="0">
                <a:solidFill>
                  <a:prstClr val="black"/>
                </a:solidFill>
                <a:latin typeface="Noah"/>
              </a:rPr>
              <a:t>) du gouvernement</a:t>
            </a:r>
            <a:endParaRPr lang="en-US" sz="3200" b="1" dirty="0">
              <a:solidFill>
                <a:prstClr val="black"/>
              </a:solidFill>
              <a:latin typeface="Noah"/>
            </a:endParaRPr>
          </a:p>
        </p:txBody>
      </p:sp>
    </p:spTree>
    <p:extLst>
      <p:ext uri="{BB962C8B-B14F-4D97-AF65-F5344CB8AC3E}">
        <p14:creationId xmlns:p14="http://schemas.microsoft.com/office/powerpoint/2010/main" val="112818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7E8E7"/>
              </a:solidFill>
              <a:effectLst/>
              <a:uLnTx/>
              <a:uFillTx/>
              <a:latin typeface="Arial" panose="020B0604020202020204"/>
              <a:ea typeface="+mn-ea"/>
              <a:cs typeface="+mn-cs"/>
            </a:endParaRP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6"/>
          <a:srcRect/>
          <a:stretch/>
        </p:blipFill>
        <p:spPr>
          <a:xfrm>
            <a:off x="9852740" y="6333887"/>
            <a:ext cx="2208377" cy="369281"/>
          </a:xfrm>
          <a:prstGeom prst="rect">
            <a:avLst/>
          </a:prstGeom>
        </p:spPr>
      </p:pic>
      <p:sp>
        <p:nvSpPr>
          <p:cNvPr id="9" name="Title 1">
            <a:extLst>
              <a:ext uri="{FF2B5EF4-FFF2-40B4-BE49-F238E27FC236}">
                <a16:creationId xmlns:a16="http://schemas.microsoft.com/office/drawing/2014/main" id="{A389EA88-8D83-4F3F-A4C1-4B16E2377F9E}"/>
              </a:ext>
            </a:extLst>
          </p:cNvPr>
          <p:cNvSpPr txBox="1">
            <a:spLocks/>
          </p:cNvSpPr>
          <p:nvPr>
            <p:custDataLst>
              <p:tags r:id="rId1"/>
            </p:custDataLst>
          </p:nvPr>
        </p:nvSpPr>
        <p:spPr>
          <a:xfrm>
            <a:off x="3377745" y="253999"/>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cap="all" dirty="0">
                <a:solidFill>
                  <a:prstClr val="black"/>
                </a:solidFill>
                <a:latin typeface="Noah"/>
              </a:rPr>
              <a:t>Se connecter au </a:t>
            </a:r>
            <a:r>
              <a:rPr lang="fr-CA" sz="3200" b="1" cap="all" dirty="0" err="1">
                <a:solidFill>
                  <a:prstClr val="black"/>
                </a:solidFill>
                <a:latin typeface="Noah"/>
              </a:rPr>
              <a:t>ribé</a:t>
            </a:r>
            <a:endParaRPr lang="en-US" sz="3200" b="1" dirty="0">
              <a:solidFill>
                <a:prstClr val="black"/>
              </a:solidFill>
              <a:latin typeface="Noah"/>
            </a:endParaRPr>
          </a:p>
        </p:txBody>
      </p:sp>
      <p:pic>
        <p:nvPicPr>
          <p:cNvPr id="10" name="Image 9">
            <a:extLst>
              <a:ext uri="{FF2B5EF4-FFF2-40B4-BE49-F238E27FC236}">
                <a16:creationId xmlns:a16="http://schemas.microsoft.com/office/drawing/2014/main" id="{74C466DD-72F8-1B4D-EFD5-1E333FEE949B}"/>
              </a:ext>
            </a:extLst>
          </p:cNvPr>
          <p:cNvPicPr>
            <a:picLocks noChangeAspect="1"/>
          </p:cNvPicPr>
          <p:nvPr/>
        </p:nvPicPr>
        <p:blipFill>
          <a:blip r:embed="rId7"/>
          <a:stretch>
            <a:fillRect/>
          </a:stretch>
        </p:blipFill>
        <p:spPr>
          <a:xfrm>
            <a:off x="3287920" y="1978428"/>
            <a:ext cx="6309831" cy="3575154"/>
          </a:xfrm>
          <a:prstGeom prst="rect">
            <a:avLst/>
          </a:prstGeom>
        </p:spPr>
      </p:pic>
      <p:sp>
        <p:nvSpPr>
          <p:cNvPr id="11" name="ZoneTexte 10">
            <a:extLst>
              <a:ext uri="{FF2B5EF4-FFF2-40B4-BE49-F238E27FC236}">
                <a16:creationId xmlns:a16="http://schemas.microsoft.com/office/drawing/2014/main" id="{8F42BA6D-75E7-E8C7-0E6F-D0D1C97F7CF5}"/>
              </a:ext>
            </a:extLst>
          </p:cNvPr>
          <p:cNvSpPr txBox="1"/>
          <p:nvPr>
            <p:custDataLst>
              <p:tags r:id="rId2"/>
            </p:custDataLst>
          </p:nvPr>
        </p:nvSpPr>
        <p:spPr>
          <a:xfrm>
            <a:off x="3358595" y="1522784"/>
            <a:ext cx="5131717" cy="369332"/>
          </a:xfrm>
          <a:prstGeom prst="rect">
            <a:avLst/>
          </a:prstGeom>
          <a:noFill/>
        </p:spPr>
        <p:txBody>
          <a:bodyPr wrap="square" rtlCol="0">
            <a:spAutoFit/>
          </a:bodyPr>
          <a:lstStyle/>
          <a:p>
            <a:r>
              <a:rPr lang="fr-FR" dirty="0">
                <a:solidFill>
                  <a:prstClr val="black"/>
                </a:solidFill>
                <a:latin typeface="Calibri"/>
              </a:rPr>
              <a:t>Trouver la page sur : </a:t>
            </a:r>
            <a:r>
              <a:rPr lang="fr-FR" dirty="0">
                <a:solidFill>
                  <a:srgbClr val="0000FF"/>
                </a:solidFill>
                <a:latin typeface="Calibri"/>
                <a:hlinkClick r:id="rId8"/>
              </a:rPr>
              <a:t>https://bourses.uqam.ca</a:t>
            </a:r>
            <a:endParaRPr lang="fr-CA" dirty="0">
              <a:solidFill>
                <a:prstClr val="black"/>
              </a:solidFill>
              <a:latin typeface="Calibri"/>
            </a:endParaRPr>
          </a:p>
        </p:txBody>
      </p:sp>
      <p:cxnSp>
        <p:nvCxnSpPr>
          <p:cNvPr id="12" name="Connecteur droit avec flèche 11">
            <a:extLst>
              <a:ext uri="{FF2B5EF4-FFF2-40B4-BE49-F238E27FC236}">
                <a16:creationId xmlns:a16="http://schemas.microsoft.com/office/drawing/2014/main" id="{04D9CDD4-CCAA-5154-A0E4-CE92BC6BDBA0}"/>
              </a:ext>
            </a:extLst>
          </p:cNvPr>
          <p:cNvCxnSpPr>
            <a:cxnSpLocks/>
          </p:cNvCxnSpPr>
          <p:nvPr/>
        </p:nvCxnSpPr>
        <p:spPr>
          <a:xfrm>
            <a:off x="6144292" y="2765606"/>
            <a:ext cx="3681029" cy="982769"/>
          </a:xfrm>
          <a:prstGeom prst="straightConnector1">
            <a:avLst/>
          </a:prstGeom>
          <a:ln w="28575">
            <a:solidFill>
              <a:schemeClr val="accent2"/>
            </a:solidFill>
            <a:tailEnd type="triangle"/>
          </a:ln>
        </p:spPr>
        <p:style>
          <a:lnRef idx="1">
            <a:schemeClr val="accent2"/>
          </a:lnRef>
          <a:fillRef idx="0">
            <a:schemeClr val="accent2"/>
          </a:fillRef>
          <a:effectRef idx="0">
            <a:schemeClr val="accent2"/>
          </a:effectRef>
          <a:fontRef idx="minor">
            <a:schemeClr val="tx1"/>
          </a:fontRef>
        </p:style>
      </p:cxnSp>
      <p:pic>
        <p:nvPicPr>
          <p:cNvPr id="13" name="Image 12">
            <a:extLst>
              <a:ext uri="{FF2B5EF4-FFF2-40B4-BE49-F238E27FC236}">
                <a16:creationId xmlns:a16="http://schemas.microsoft.com/office/drawing/2014/main" id="{0FB8B0D6-4FF4-FB60-1BF9-E36562868F68}"/>
              </a:ext>
            </a:extLst>
          </p:cNvPr>
          <p:cNvPicPr>
            <a:picLocks noChangeAspect="1"/>
          </p:cNvPicPr>
          <p:nvPr/>
        </p:nvPicPr>
        <p:blipFill rotWithShape="1">
          <a:blip r:embed="rId9"/>
          <a:srcRect t="-1127"/>
          <a:stretch/>
        </p:blipFill>
        <p:spPr>
          <a:xfrm>
            <a:off x="9825321" y="1369261"/>
            <a:ext cx="1861541" cy="4537350"/>
          </a:xfrm>
          <a:prstGeom prst="rect">
            <a:avLst/>
          </a:prstGeom>
        </p:spPr>
      </p:pic>
      <p:pic>
        <p:nvPicPr>
          <p:cNvPr id="14" name="Image 13">
            <a:hlinkClick r:id="rId10"/>
            <a:extLst>
              <a:ext uri="{FF2B5EF4-FFF2-40B4-BE49-F238E27FC236}">
                <a16:creationId xmlns:a16="http://schemas.microsoft.com/office/drawing/2014/main" id="{7C05299F-F124-17C1-3609-A46A54D7E59B}"/>
              </a:ext>
            </a:extLst>
          </p:cNvPr>
          <p:cNvPicPr>
            <a:picLocks noChangeAspect="1"/>
          </p:cNvPicPr>
          <p:nvPr/>
        </p:nvPicPr>
        <p:blipFill>
          <a:blip r:embed="rId11"/>
          <a:stretch>
            <a:fillRect/>
          </a:stretch>
        </p:blipFill>
        <p:spPr>
          <a:xfrm>
            <a:off x="8490312" y="5862684"/>
            <a:ext cx="1083991" cy="449082"/>
          </a:xfrm>
          <a:prstGeom prst="rect">
            <a:avLst/>
          </a:prstGeom>
        </p:spPr>
      </p:pic>
      <p:sp>
        <p:nvSpPr>
          <p:cNvPr id="15" name="ZoneTexte 14">
            <a:extLst>
              <a:ext uri="{FF2B5EF4-FFF2-40B4-BE49-F238E27FC236}">
                <a16:creationId xmlns:a16="http://schemas.microsoft.com/office/drawing/2014/main" id="{761B4CFF-A337-7D8A-1F7A-5DE725847785}"/>
              </a:ext>
            </a:extLst>
          </p:cNvPr>
          <p:cNvSpPr txBox="1"/>
          <p:nvPr>
            <p:custDataLst>
              <p:tags r:id="rId3"/>
            </p:custDataLst>
          </p:nvPr>
        </p:nvSpPr>
        <p:spPr>
          <a:xfrm>
            <a:off x="3403125" y="938968"/>
            <a:ext cx="7488832" cy="369332"/>
          </a:xfrm>
          <a:prstGeom prst="rect">
            <a:avLst/>
          </a:prstGeom>
          <a:noFill/>
        </p:spPr>
        <p:txBody>
          <a:bodyPr wrap="square" rtlCol="0">
            <a:spAutoFit/>
          </a:bodyPr>
          <a:lstStyle/>
          <a:p>
            <a:r>
              <a:rPr lang="fr-FR" dirty="0">
                <a:solidFill>
                  <a:srgbClr val="2F528F"/>
                </a:solidFill>
                <a:latin typeface="Calibri"/>
                <a:hlinkClick r:id="rId12"/>
              </a:rPr>
              <a:t>Répertoire institutionnel des bourses d'études - Authentification (uqam.ca)</a:t>
            </a:r>
            <a:endParaRPr lang="fr-CA" dirty="0">
              <a:solidFill>
                <a:srgbClr val="2F528F"/>
              </a:solidFill>
              <a:latin typeface="Calibri"/>
            </a:endParaRPr>
          </a:p>
        </p:txBody>
      </p:sp>
    </p:spTree>
    <p:extLst>
      <p:ext uri="{BB962C8B-B14F-4D97-AF65-F5344CB8AC3E}">
        <p14:creationId xmlns:p14="http://schemas.microsoft.com/office/powerpoint/2010/main" val="261569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415E07-153F-E345-8AF0-8FC8B1BD1F75}"/>
              </a:ext>
            </a:extLst>
          </p:cNvPr>
          <p:cNvSpPr/>
          <p:nvPr/>
        </p:nvSpPr>
        <p:spPr>
          <a:xfrm>
            <a:off x="0" y="0"/>
            <a:ext cx="2952206" cy="6858000"/>
          </a:xfrm>
          <a:prstGeom prst="rect">
            <a:avLst/>
          </a:prstGeom>
          <a:solidFill>
            <a:srgbClr val="EB2C2B"/>
          </a:solidFill>
          <a:ln>
            <a:solidFill>
              <a:srgbClr val="2F528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7E8E7"/>
              </a:solidFill>
              <a:effectLst/>
              <a:uLnTx/>
              <a:uFillTx/>
              <a:latin typeface="Arial" panose="020B0604020202020204"/>
              <a:ea typeface="+mn-ea"/>
              <a:cs typeface="+mn-cs"/>
            </a:endParaRPr>
          </a:p>
        </p:txBody>
      </p:sp>
      <p:pic>
        <p:nvPicPr>
          <p:cNvPr id="8" name="Image 7">
            <a:extLst>
              <a:ext uri="{FF2B5EF4-FFF2-40B4-BE49-F238E27FC236}">
                <a16:creationId xmlns:a16="http://schemas.microsoft.com/office/drawing/2014/main" id="{EC0D6C2C-D665-0C4B-ABED-9FA029629886}"/>
              </a:ext>
            </a:extLst>
          </p:cNvPr>
          <p:cNvPicPr>
            <a:picLocks noChangeAspect="1"/>
          </p:cNvPicPr>
          <p:nvPr/>
        </p:nvPicPr>
        <p:blipFill>
          <a:blip r:embed="rId8"/>
          <a:srcRect/>
          <a:stretch/>
        </p:blipFill>
        <p:spPr>
          <a:xfrm>
            <a:off x="9852740" y="6333887"/>
            <a:ext cx="2208377" cy="369281"/>
          </a:xfrm>
          <a:prstGeom prst="rect">
            <a:avLst/>
          </a:prstGeom>
        </p:spPr>
      </p:pic>
      <p:sp>
        <p:nvSpPr>
          <p:cNvPr id="16" name="Title 1">
            <a:extLst>
              <a:ext uri="{FF2B5EF4-FFF2-40B4-BE49-F238E27FC236}">
                <a16:creationId xmlns:a16="http://schemas.microsoft.com/office/drawing/2014/main" id="{A389EA88-8D83-4F3F-A4C1-4B16E2377F9E}"/>
              </a:ext>
            </a:extLst>
          </p:cNvPr>
          <p:cNvSpPr txBox="1">
            <a:spLocks/>
          </p:cNvSpPr>
          <p:nvPr>
            <p:custDataLst>
              <p:tags r:id="rId1"/>
            </p:custDataLst>
          </p:nvPr>
        </p:nvSpPr>
        <p:spPr>
          <a:xfrm>
            <a:off x="3144065" y="-1"/>
            <a:ext cx="8174157" cy="1340769"/>
          </a:xfrm>
          <a:prstGeom prst="rect">
            <a:avLst/>
          </a:prstGeom>
          <a:solidFill>
            <a:schemeClr val="bg1"/>
          </a:solidFill>
        </p:spPr>
        <p:txBody>
          <a:bodyPr wrap="none" tIns="21600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cap="all" dirty="0">
                <a:solidFill>
                  <a:prstClr val="black"/>
                </a:solidFill>
                <a:latin typeface="Noah"/>
              </a:rPr>
              <a:t>Astuces pour la recherche </a:t>
            </a:r>
            <a:br>
              <a:rPr lang="fr-CA" sz="3200" b="1" cap="all" dirty="0">
                <a:solidFill>
                  <a:prstClr val="black"/>
                </a:solidFill>
                <a:latin typeface="Noah"/>
              </a:rPr>
            </a:br>
            <a:r>
              <a:rPr lang="fr-CA" sz="3200" b="1" cap="all" dirty="0">
                <a:solidFill>
                  <a:prstClr val="black"/>
                </a:solidFill>
                <a:latin typeface="Noah"/>
              </a:rPr>
              <a:t>sur le RIBÉ</a:t>
            </a:r>
            <a:endParaRPr lang="en-US" sz="3200" b="1" dirty="0">
              <a:latin typeface="Noah"/>
            </a:endParaRPr>
          </a:p>
        </p:txBody>
      </p:sp>
      <p:pic>
        <p:nvPicPr>
          <p:cNvPr id="17" name="Image 16">
            <a:extLst>
              <a:ext uri="{FF2B5EF4-FFF2-40B4-BE49-F238E27FC236}">
                <a16:creationId xmlns:a16="http://schemas.microsoft.com/office/drawing/2014/main" id="{00EDD3A2-3078-F2AF-8D8F-E5315A927205}"/>
              </a:ext>
            </a:extLst>
          </p:cNvPr>
          <p:cNvPicPr>
            <a:picLocks noChangeAspect="1"/>
          </p:cNvPicPr>
          <p:nvPr>
            <p:custDataLst>
              <p:tags r:id="rId2"/>
            </p:custDataLst>
          </p:nvPr>
        </p:nvPicPr>
        <p:blipFill>
          <a:blip r:embed="rId9"/>
          <a:stretch>
            <a:fillRect/>
          </a:stretch>
        </p:blipFill>
        <p:spPr>
          <a:xfrm>
            <a:off x="3847575" y="3637532"/>
            <a:ext cx="7407459" cy="2133348"/>
          </a:xfrm>
          <a:prstGeom prst="rect">
            <a:avLst/>
          </a:prstGeom>
        </p:spPr>
      </p:pic>
      <p:pic>
        <p:nvPicPr>
          <p:cNvPr id="18" name="Image 17">
            <a:extLst>
              <a:ext uri="{FF2B5EF4-FFF2-40B4-BE49-F238E27FC236}">
                <a16:creationId xmlns:a16="http://schemas.microsoft.com/office/drawing/2014/main" id="{2BAAB828-A949-C49D-8C4B-BD2B1BB2B692}"/>
              </a:ext>
            </a:extLst>
          </p:cNvPr>
          <p:cNvPicPr>
            <a:picLocks noChangeAspect="1"/>
          </p:cNvPicPr>
          <p:nvPr>
            <p:custDataLst>
              <p:tags r:id="rId3"/>
            </p:custDataLst>
          </p:nvPr>
        </p:nvPicPr>
        <p:blipFill>
          <a:blip r:embed="rId10"/>
          <a:stretch>
            <a:fillRect/>
          </a:stretch>
        </p:blipFill>
        <p:spPr>
          <a:xfrm>
            <a:off x="3720129" y="1585744"/>
            <a:ext cx="3930518" cy="1776710"/>
          </a:xfrm>
          <a:prstGeom prst="rect">
            <a:avLst/>
          </a:prstGeom>
        </p:spPr>
      </p:pic>
      <p:sp>
        <p:nvSpPr>
          <p:cNvPr id="19" name="Virage 14">
            <a:extLst>
              <a:ext uri="{FF2B5EF4-FFF2-40B4-BE49-F238E27FC236}">
                <a16:creationId xmlns:a16="http://schemas.microsoft.com/office/drawing/2014/main" id="{AD5E9AFA-DADD-C641-DB3E-67A6463DB30E}"/>
              </a:ext>
            </a:extLst>
          </p:cNvPr>
          <p:cNvSpPr/>
          <p:nvPr>
            <p:custDataLst>
              <p:tags r:id="rId4"/>
            </p:custDataLst>
          </p:nvPr>
        </p:nvSpPr>
        <p:spPr>
          <a:xfrm rot="5400000">
            <a:off x="6379461" y="2684053"/>
            <a:ext cx="1365052" cy="7993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0" name="Rectangle 19">
            <a:extLst>
              <a:ext uri="{FF2B5EF4-FFF2-40B4-BE49-F238E27FC236}">
                <a16:creationId xmlns:a16="http://schemas.microsoft.com/office/drawing/2014/main" id="{2962DDE5-8CA8-E042-3AEC-8BDBDC64E151}"/>
              </a:ext>
            </a:extLst>
          </p:cNvPr>
          <p:cNvSpPr/>
          <p:nvPr>
            <p:custDataLst>
              <p:tags r:id="rId5"/>
            </p:custDataLst>
          </p:nvPr>
        </p:nvSpPr>
        <p:spPr>
          <a:xfrm>
            <a:off x="7703036" y="1705000"/>
            <a:ext cx="3769976" cy="619272"/>
          </a:xfrm>
          <a:prstGeom prst="rect">
            <a:avLst/>
          </a:prstGeom>
          <a:solidFill>
            <a:schemeClr val="bg1"/>
          </a:solidFill>
        </p:spPr>
        <p:txBody>
          <a:bodyPr wrap="square">
            <a:spAutoFit/>
          </a:bodyPr>
          <a:lstStyle/>
          <a:p>
            <a:pPr marL="285750" indent="-285750">
              <a:lnSpc>
                <a:spcPct val="107000"/>
              </a:lnSpc>
              <a:buFont typeface="Arial" panose="020B0604020202020204" pitchFamily="34" charset="0"/>
              <a:buChar char="•"/>
            </a:pPr>
            <a:r>
              <a:rPr lang="fr-CA" sz="1600" dirty="0">
                <a:latin typeface="Calibri" panose="020F0502020204030204" pitchFamily="34" charset="0"/>
                <a:ea typeface="Calibri" panose="020F0502020204030204" pitchFamily="34" charset="0"/>
                <a:cs typeface="Calibri" panose="020F0502020204030204" pitchFamily="34" charset="0"/>
              </a:rPr>
              <a:t>Se connecter à son compte</a:t>
            </a:r>
          </a:p>
          <a:p>
            <a:pPr marL="285750" indent="-285750">
              <a:lnSpc>
                <a:spcPct val="107000"/>
              </a:lnSpc>
              <a:buFont typeface="Arial" panose="020B0604020202020204" pitchFamily="34" charset="0"/>
              <a:buChar char="•"/>
            </a:pPr>
            <a:r>
              <a:rPr lang="fr-CA" sz="1600" dirty="0">
                <a:latin typeface="Calibri" panose="020F0502020204030204" pitchFamily="34" charset="0"/>
                <a:ea typeface="Calibri" panose="020F0502020204030204" pitchFamily="34" charset="0"/>
                <a:cs typeface="Calibri" panose="020F0502020204030204" pitchFamily="34" charset="0"/>
              </a:rPr>
              <a:t>Effectuer une recherche par critères</a:t>
            </a:r>
          </a:p>
        </p:txBody>
      </p:sp>
    </p:spTree>
    <p:extLst>
      <p:ext uri="{BB962C8B-B14F-4D97-AF65-F5344CB8AC3E}">
        <p14:creationId xmlns:p14="http://schemas.microsoft.com/office/powerpoint/2010/main" val="880823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Thème Office">
  <a:themeElements>
    <a:clrScheme name="Thème ESG UQAM 2">
      <a:dk1>
        <a:srgbClr val="000000"/>
      </a:dk1>
      <a:lt1>
        <a:srgbClr val="E7E8E7"/>
      </a:lt1>
      <a:dk2>
        <a:srgbClr val="E7E8E6"/>
      </a:dk2>
      <a:lt2>
        <a:srgbClr val="E7E8E7"/>
      </a:lt2>
      <a:accent1>
        <a:srgbClr val="E92C29"/>
      </a:accent1>
      <a:accent2>
        <a:srgbClr val="CE261A"/>
      </a:accent2>
      <a:accent3>
        <a:srgbClr val="A92016"/>
      </a:accent3>
      <a:accent4>
        <a:srgbClr val="6D150F"/>
      </a:accent4>
      <a:accent5>
        <a:srgbClr val="420D09"/>
      </a:accent5>
      <a:accent6>
        <a:srgbClr val="000000"/>
      </a:accent6>
      <a:hlink>
        <a:srgbClr val="E92C2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d color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1068</TotalTime>
  <Words>3153</Words>
  <Application>Microsoft Office PowerPoint</Application>
  <PresentationFormat>Grand écran</PresentationFormat>
  <Paragraphs>362</Paragraphs>
  <Slides>38</Slides>
  <Notes>32</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Titres des diapositives</vt:lpstr>
      </vt:variant>
      <vt:variant>
        <vt:i4>38</vt:i4>
      </vt:variant>
      <vt:variant>
        <vt:lpstr>Diaporamas personnalisés</vt:lpstr>
      </vt:variant>
      <vt:variant>
        <vt:i4>1</vt:i4>
      </vt:variant>
    </vt:vector>
  </HeadingPairs>
  <TitlesOfParts>
    <vt:vector size="50" baseType="lpstr">
      <vt:lpstr>Arial</vt:lpstr>
      <vt:lpstr>Arial Black</vt:lpstr>
      <vt:lpstr>Calibri</vt:lpstr>
      <vt:lpstr>Lab Grotesque</vt:lpstr>
      <vt:lpstr>Lato</vt:lpstr>
      <vt:lpstr>Lucida Grande</vt:lpstr>
      <vt:lpstr>Noah</vt:lpstr>
      <vt:lpstr>Times New Roman</vt:lpstr>
      <vt:lpstr>Wingdings</vt:lpstr>
      <vt:lpstr>Thème Office</vt:lpstr>
      <vt:lpstr>Fond coloré</vt:lpstr>
      <vt:lpstr>Présentation PowerPoint</vt:lpstr>
      <vt:lpstr>Présentation PowerPoint</vt:lpstr>
      <vt:lpstr>Vous avez dit bourses?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ESG2: bourses de soutien à la réussite (Maîtrise seulement)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Rappel: calendrier des concours actuels</vt:lpstr>
      <vt:lpstr> POINTS DE SERVICES                     </vt:lpstr>
      <vt:lpstr>Diaporama personnalisé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Dauphin, Cynthia</dc:creator>
  <cp:lastModifiedBy>Njoh-Ebengue, Francine</cp:lastModifiedBy>
  <cp:revision>96</cp:revision>
  <dcterms:created xsi:type="dcterms:W3CDTF">2020-09-28T21:02:59Z</dcterms:created>
  <dcterms:modified xsi:type="dcterms:W3CDTF">2026-02-12T20:45:22Z</dcterms:modified>
</cp:coreProperties>
</file>